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4" r:id="rId1"/>
  </p:sldMasterIdLst>
  <p:notesMasterIdLst>
    <p:notesMasterId r:id="rId9"/>
  </p:notesMasterIdLst>
  <p:handoutMasterIdLst>
    <p:handoutMasterId r:id="rId10"/>
  </p:handoutMasterIdLst>
  <p:sldIdLst>
    <p:sldId id="328" r:id="rId2"/>
    <p:sldId id="498" r:id="rId3"/>
    <p:sldId id="497" r:id="rId4"/>
    <p:sldId id="493" r:id="rId5"/>
    <p:sldId id="494" r:id="rId6"/>
    <p:sldId id="495" r:id="rId7"/>
    <p:sldId id="496" r:id="rId8"/>
  </p:sldIdLst>
  <p:sldSz cx="9144000" cy="6858000" type="screen4x3"/>
  <p:notesSz cx="9928225" cy="6797675"/>
  <p:custDataLst>
    <p:tags r:id="rId1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5593" autoAdjust="0"/>
  </p:normalViewPr>
  <p:slideViewPr>
    <p:cSldViewPr>
      <p:cViewPr>
        <p:scale>
          <a:sx n="50" d="100"/>
          <a:sy n="50" d="100"/>
        </p:scale>
        <p:origin x="-102" y="-606"/>
      </p:cViewPr>
      <p:guideLst>
        <p:guide orient="horz" pos="2160"/>
        <p:guide pos="2880"/>
      </p:guideLst>
    </p:cSldViewPr>
  </p:slideViewPr>
  <p:notesTextViewPr>
    <p:cViewPr>
      <p:scale>
        <a:sx n="100" d="100"/>
        <a:sy n="100" d="100"/>
      </p:scale>
      <p:origin x="0" y="0"/>
    </p:cViewPr>
  </p:notesTextViewPr>
  <p:sorterViewPr>
    <p:cViewPr>
      <p:scale>
        <a:sx n="40" d="100"/>
        <a:sy n="40" d="100"/>
      </p:scale>
      <p:origin x="0" y="239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302231" cy="339884"/>
          </a:xfrm>
          <a:prstGeom prst="rect">
            <a:avLst/>
          </a:prstGeom>
        </p:spPr>
        <p:txBody>
          <a:bodyPr vert="horz" lIns="92153" tIns="46077" rIns="92153" bIns="46077" rtlCol="0"/>
          <a:lstStyle>
            <a:lvl1pPr algn="l">
              <a:defRPr sz="1200"/>
            </a:lvl1pPr>
          </a:lstStyle>
          <a:p>
            <a:endParaRPr lang="en-US"/>
          </a:p>
        </p:txBody>
      </p:sp>
      <p:sp>
        <p:nvSpPr>
          <p:cNvPr id="3" name="Date Placeholder 2"/>
          <p:cNvSpPr>
            <a:spLocks noGrp="1"/>
          </p:cNvSpPr>
          <p:nvPr>
            <p:ph type="dt" sz="quarter" idx="1"/>
          </p:nvPr>
        </p:nvSpPr>
        <p:spPr>
          <a:xfrm>
            <a:off x="5623698" y="0"/>
            <a:ext cx="4302231" cy="339884"/>
          </a:xfrm>
          <a:prstGeom prst="rect">
            <a:avLst/>
          </a:prstGeom>
        </p:spPr>
        <p:txBody>
          <a:bodyPr vert="horz" lIns="92153" tIns="46077" rIns="92153" bIns="46077" rtlCol="0"/>
          <a:lstStyle>
            <a:lvl1pPr algn="r">
              <a:defRPr sz="1200"/>
            </a:lvl1pPr>
          </a:lstStyle>
          <a:p>
            <a:fld id="{05CDC4A8-C28D-42DA-9117-3DEB7E07D7BC}" type="datetimeFigureOut">
              <a:rPr lang="en-US" smtClean="0"/>
              <a:pPr/>
              <a:t>8/29/2014</a:t>
            </a:fld>
            <a:endParaRPr lang="en-US"/>
          </a:p>
        </p:txBody>
      </p:sp>
      <p:sp>
        <p:nvSpPr>
          <p:cNvPr id="4" name="Footer Placeholder 3"/>
          <p:cNvSpPr>
            <a:spLocks noGrp="1"/>
          </p:cNvSpPr>
          <p:nvPr>
            <p:ph type="ftr" sz="quarter" idx="2"/>
          </p:nvPr>
        </p:nvSpPr>
        <p:spPr>
          <a:xfrm>
            <a:off x="1" y="6456612"/>
            <a:ext cx="4302231" cy="339884"/>
          </a:xfrm>
          <a:prstGeom prst="rect">
            <a:avLst/>
          </a:prstGeom>
        </p:spPr>
        <p:txBody>
          <a:bodyPr vert="horz" lIns="92153" tIns="46077" rIns="92153" bIns="46077" rtlCol="0" anchor="b"/>
          <a:lstStyle>
            <a:lvl1pPr algn="l">
              <a:defRPr sz="1200"/>
            </a:lvl1pPr>
          </a:lstStyle>
          <a:p>
            <a:endParaRPr lang="en-US"/>
          </a:p>
        </p:txBody>
      </p:sp>
      <p:sp>
        <p:nvSpPr>
          <p:cNvPr id="5" name="Slide Number Placeholder 4"/>
          <p:cNvSpPr>
            <a:spLocks noGrp="1"/>
          </p:cNvSpPr>
          <p:nvPr>
            <p:ph type="sldNum" sz="quarter" idx="3"/>
          </p:nvPr>
        </p:nvSpPr>
        <p:spPr>
          <a:xfrm>
            <a:off x="5623698" y="6456612"/>
            <a:ext cx="4302231" cy="339884"/>
          </a:xfrm>
          <a:prstGeom prst="rect">
            <a:avLst/>
          </a:prstGeom>
        </p:spPr>
        <p:txBody>
          <a:bodyPr vert="horz" lIns="92153" tIns="46077" rIns="92153" bIns="46077" rtlCol="0" anchor="b"/>
          <a:lstStyle>
            <a:lvl1pPr algn="r">
              <a:defRPr sz="1200"/>
            </a:lvl1pPr>
          </a:lstStyle>
          <a:p>
            <a:fld id="{93685048-79B7-476D-B13F-376B0C21CFD8}" type="slidenum">
              <a:rPr lang="en-US" smtClean="0"/>
              <a:pPr/>
              <a:t>‹#›</a:t>
            </a:fld>
            <a:endParaRPr lang="en-US"/>
          </a:p>
        </p:txBody>
      </p:sp>
    </p:spTree>
    <p:extLst>
      <p:ext uri="{BB962C8B-B14F-4D97-AF65-F5344CB8AC3E}">
        <p14:creationId xmlns:p14="http://schemas.microsoft.com/office/powerpoint/2010/main" val="28979804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1207" cy="340264"/>
          </a:xfrm>
          <a:prstGeom prst="rect">
            <a:avLst/>
          </a:prstGeom>
        </p:spPr>
        <p:txBody>
          <a:bodyPr vert="horz" lIns="92153" tIns="46077" rIns="92153" bIns="46077" rtlCol="0"/>
          <a:lstStyle>
            <a:lvl1pPr algn="l">
              <a:defRPr sz="1200"/>
            </a:lvl1pPr>
          </a:lstStyle>
          <a:p>
            <a:endParaRPr lang="en-GB"/>
          </a:p>
        </p:txBody>
      </p:sp>
      <p:sp>
        <p:nvSpPr>
          <p:cNvPr id="3" name="Date Placeholder 2"/>
          <p:cNvSpPr>
            <a:spLocks noGrp="1"/>
          </p:cNvSpPr>
          <p:nvPr>
            <p:ph type="dt" idx="1"/>
          </p:nvPr>
        </p:nvSpPr>
        <p:spPr>
          <a:xfrm>
            <a:off x="5624654" y="0"/>
            <a:ext cx="4301207" cy="340264"/>
          </a:xfrm>
          <a:prstGeom prst="rect">
            <a:avLst/>
          </a:prstGeom>
        </p:spPr>
        <p:txBody>
          <a:bodyPr vert="horz" lIns="92153" tIns="46077" rIns="92153" bIns="46077" rtlCol="0"/>
          <a:lstStyle>
            <a:lvl1pPr algn="r">
              <a:defRPr sz="1200"/>
            </a:lvl1pPr>
          </a:lstStyle>
          <a:p>
            <a:fld id="{AD8FF4A4-9EEF-46C5-8480-608288E95457}" type="datetimeFigureOut">
              <a:rPr lang="en-US" smtClean="0"/>
              <a:pPr/>
              <a:t>8/29/2014</a:t>
            </a:fld>
            <a:endParaRPr lang="en-GB"/>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2153" tIns="46077" rIns="92153" bIns="46077" rtlCol="0" anchor="ctr"/>
          <a:lstStyle/>
          <a:p>
            <a:endParaRPr lang="en-GB"/>
          </a:p>
        </p:txBody>
      </p:sp>
      <p:sp>
        <p:nvSpPr>
          <p:cNvPr id="5" name="Notes Placeholder 4"/>
          <p:cNvSpPr>
            <a:spLocks noGrp="1"/>
          </p:cNvSpPr>
          <p:nvPr>
            <p:ph type="body" sz="quarter" idx="3"/>
          </p:nvPr>
        </p:nvSpPr>
        <p:spPr>
          <a:xfrm>
            <a:off x="992587" y="3228705"/>
            <a:ext cx="7943053" cy="3059117"/>
          </a:xfrm>
          <a:prstGeom prst="rect">
            <a:avLst/>
          </a:prstGeom>
        </p:spPr>
        <p:txBody>
          <a:bodyPr vert="horz" lIns="92153" tIns="46077" rIns="92153" bIns="46077"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6456324"/>
            <a:ext cx="4301207" cy="340264"/>
          </a:xfrm>
          <a:prstGeom prst="rect">
            <a:avLst/>
          </a:prstGeom>
        </p:spPr>
        <p:txBody>
          <a:bodyPr vert="horz" lIns="92153" tIns="46077" rIns="92153" bIns="46077" rtlCol="0" anchor="b"/>
          <a:lstStyle>
            <a:lvl1pPr algn="l">
              <a:defRPr sz="1200"/>
            </a:lvl1pPr>
          </a:lstStyle>
          <a:p>
            <a:endParaRPr lang="en-GB"/>
          </a:p>
        </p:txBody>
      </p:sp>
      <p:sp>
        <p:nvSpPr>
          <p:cNvPr id="7" name="Slide Number Placeholder 6"/>
          <p:cNvSpPr>
            <a:spLocks noGrp="1"/>
          </p:cNvSpPr>
          <p:nvPr>
            <p:ph type="sldNum" sz="quarter" idx="5"/>
          </p:nvPr>
        </p:nvSpPr>
        <p:spPr>
          <a:xfrm>
            <a:off x="5624654" y="6456324"/>
            <a:ext cx="4301207" cy="340264"/>
          </a:xfrm>
          <a:prstGeom prst="rect">
            <a:avLst/>
          </a:prstGeom>
        </p:spPr>
        <p:txBody>
          <a:bodyPr vert="horz" lIns="92153" tIns="46077" rIns="92153" bIns="46077" rtlCol="0" anchor="b"/>
          <a:lstStyle>
            <a:lvl1pPr algn="r">
              <a:defRPr sz="1200"/>
            </a:lvl1pPr>
          </a:lstStyle>
          <a:p>
            <a:fld id="{A54E3CFB-C12D-4DBD-99F8-5E5E0D05872F}" type="slidenum">
              <a:rPr lang="en-GB" smtClean="0"/>
              <a:pPr/>
              <a:t>‹#›</a:t>
            </a:fld>
            <a:endParaRPr lang="en-GB"/>
          </a:p>
        </p:txBody>
      </p:sp>
    </p:spTree>
    <p:extLst>
      <p:ext uri="{BB962C8B-B14F-4D97-AF65-F5344CB8AC3E}">
        <p14:creationId xmlns:p14="http://schemas.microsoft.com/office/powerpoint/2010/main" val="33004854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B2BD56D-5907-4212-867A-ECBEEACD9BB4}" type="slidenum">
              <a:rPr lang="en-GB" smtClean="0"/>
              <a:pPr/>
              <a:t>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28D02CCB-924F-4D17-9C6A-8ED48456CC18}" type="slidenum">
              <a:rPr lang="en-US" smtClean="0"/>
              <a:pPr/>
              <a:t>4</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28D02CCB-924F-4D17-9C6A-8ED48456CC18}" type="slidenum">
              <a:rPr lang="en-US" smtClean="0"/>
              <a:pPr/>
              <a:t>5</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28D02CCB-924F-4D17-9C6A-8ED48456CC18}" type="slidenum">
              <a:rPr lang="en-US" smtClean="0"/>
              <a:pPr/>
              <a:t>6</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 Target="../slides/slide3.xml"/><Relationship Id="rId1" Type="http://schemas.openxmlformats.org/officeDocument/2006/relationships/slideMaster" Target="../slideMasters/slideMaster1.xml"/><Relationship Id="rId5" Type="http://schemas.openxmlformats.org/officeDocument/2006/relationships/slide" Target="../slides/slide6.xml"/><Relationship Id="rId4" Type="http://schemas.openxmlformats.org/officeDocument/2006/relationships/slide" Target="../slides/slide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3" name="Footer Placeholder 18"/>
          <p:cNvSpPr txBox="1">
            <a:spLocks/>
          </p:cNvSpPr>
          <p:nvPr/>
        </p:nvSpPr>
        <p:spPr>
          <a:xfrm>
            <a:off x="142844" y="6492875"/>
            <a:ext cx="729993"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1" i="0" u="none" strike="noStrike" kern="1200" cap="none" spc="0" normalizeH="0" baseline="0" noProof="0" dirty="0">
              <a:ln>
                <a:noFill/>
              </a:ln>
              <a:solidFill>
                <a:schemeClr val="accent1">
                  <a:tint val="20000"/>
                </a:schemeClr>
              </a:solidFill>
              <a:effectLst/>
              <a:uLnTx/>
              <a:uFillTx/>
              <a:latin typeface="Calibri" pitchFamily="34" charset="0"/>
              <a:ea typeface="+mn-ea"/>
              <a:cs typeface="Calibri" pitchFamily="34" charset="0"/>
            </a:endParaRPr>
          </a:p>
        </p:txBody>
      </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pic>
        <p:nvPicPr>
          <p:cNvPr id="14" name="Picture 2" descr="http://www.cooperstc.com/index_htm_files/25897.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383892" y="5933033"/>
            <a:ext cx="760108" cy="85612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68760"/>
            <a:ext cx="8712968" cy="5112568"/>
          </a:xfrm>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7" name="Title 6"/>
          <p:cNvSpPr>
            <a:spLocks noGrp="1"/>
          </p:cNvSpPr>
          <p:nvPr>
            <p:ph type="title"/>
          </p:nvPr>
        </p:nvSpPr>
        <p:spPr>
          <a:xfrm>
            <a:off x="251520" y="548680"/>
            <a:ext cx="8712968" cy="648072"/>
          </a:xfrm>
        </p:spPr>
        <p:txBody>
          <a:bodyPr rtlCol="0">
            <a:normAutofit/>
          </a:bodyPr>
          <a:lstStyle>
            <a:lvl1pPr>
              <a:defRPr sz="4000">
                <a:latin typeface="Calibri" pitchFamily="34" charset="0"/>
                <a:cs typeface="Calibri" pitchFamily="34" charset="0"/>
              </a:defRPr>
            </a:lvl1pPr>
            <a:extLst/>
          </a:lstStyle>
          <a:p>
            <a:r>
              <a:rPr kumimoji="0" lang="en-US" smtClean="0"/>
              <a:t>Click to edit Master title style</a:t>
            </a:r>
            <a:endParaRPr kumimoji="0" lang="en-US" dirty="0"/>
          </a:p>
        </p:txBody>
      </p:sp>
      <p:sp>
        <p:nvSpPr>
          <p:cNvPr id="11" name="Round Same Side Corner Rectangle 10">
            <a:hlinkClick r:id="rId2" action="ppaction://hlinksldjump"/>
          </p:cNvPr>
          <p:cNvSpPr/>
          <p:nvPr userDrawn="1"/>
        </p:nvSpPr>
        <p:spPr>
          <a:xfrm>
            <a:off x="35496" y="6572818"/>
            <a:ext cx="792088"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200" b="1" dirty="0" smtClean="0">
                <a:solidFill>
                  <a:schemeClr val="bg1"/>
                </a:solidFill>
                <a:latin typeface="Calibri" pitchFamily="34" charset="0"/>
                <a:cs typeface="Calibri" pitchFamily="34" charset="0"/>
              </a:rPr>
              <a:t>Scenario</a:t>
            </a:r>
            <a:endParaRPr lang="en-GB" sz="1300" b="1" dirty="0">
              <a:solidFill>
                <a:schemeClr val="bg1"/>
              </a:solidFill>
              <a:latin typeface="Calibri" pitchFamily="34" charset="0"/>
              <a:cs typeface="Calibri" pitchFamily="34" charset="0"/>
            </a:endParaRPr>
          </a:p>
        </p:txBody>
      </p:sp>
      <p:sp>
        <p:nvSpPr>
          <p:cNvPr id="13" name="Round Same Side Corner Rectangle 12">
            <a:hlinkClick r:id="rId3" action="ppaction://hlinksldjump"/>
          </p:cNvPr>
          <p:cNvSpPr/>
          <p:nvPr userDrawn="1"/>
        </p:nvSpPr>
        <p:spPr>
          <a:xfrm>
            <a:off x="827584" y="6569968"/>
            <a:ext cx="72008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300" b="1" dirty="0" smtClean="0">
                <a:latin typeface="Calibri" pitchFamily="34" charset="0"/>
                <a:cs typeface="Calibri" pitchFamily="34" charset="0"/>
              </a:rPr>
              <a:t>Criteria</a:t>
            </a:r>
            <a:endParaRPr lang="en-GB" sz="1300" b="1" dirty="0">
              <a:latin typeface="Calibri" pitchFamily="34" charset="0"/>
              <a:cs typeface="Calibri" pitchFamily="34" charset="0"/>
            </a:endParaRPr>
          </a:p>
        </p:txBody>
      </p:sp>
      <p:sp>
        <p:nvSpPr>
          <p:cNvPr id="14" name="Round Same Side Corner Rectangle 13">
            <a:hlinkClick r:id="" action="ppaction://noaction"/>
          </p:cNvPr>
          <p:cNvSpPr/>
          <p:nvPr userDrawn="1"/>
        </p:nvSpPr>
        <p:spPr>
          <a:xfrm>
            <a:off x="1547664"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4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15" name="Round Same Side Corner Rectangle 14">
            <a:hlinkClick r:id="" action="ppaction://noaction"/>
          </p:cNvPr>
          <p:cNvSpPr/>
          <p:nvPr userDrawn="1"/>
        </p:nvSpPr>
        <p:spPr>
          <a:xfrm>
            <a:off x="4716016" y="6569968"/>
            <a:ext cx="1403648"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Assessment</a:t>
            </a:r>
            <a:endParaRPr lang="en-GB" sz="1600" b="1" dirty="0">
              <a:solidFill>
                <a:schemeClr val="tx1"/>
              </a:solidFill>
              <a:latin typeface="Calibri" pitchFamily="34" charset="0"/>
              <a:cs typeface="Calibri" pitchFamily="34" charset="0"/>
            </a:endParaRPr>
          </a:p>
        </p:txBody>
      </p:sp>
      <p:sp>
        <p:nvSpPr>
          <p:cNvPr id="16" name="Round Same Side Corner Rectangle 15">
            <a:hlinkClick r:id="rId4" action="ppaction://hlinksldjump"/>
          </p:cNvPr>
          <p:cNvSpPr/>
          <p:nvPr userDrawn="1"/>
        </p:nvSpPr>
        <p:spPr>
          <a:xfrm>
            <a:off x="2195736" y="6569968"/>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17" name="Round Same Side Corner Rectangle 16">
            <a:hlinkClick r:id="rId5" action="ppaction://hlinksldjump"/>
          </p:cNvPr>
          <p:cNvSpPr/>
          <p:nvPr userDrawn="1"/>
        </p:nvSpPr>
        <p:spPr>
          <a:xfrm>
            <a:off x="2627784" y="6569968"/>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8" name="Round Same Side Corner Rectangle 17">
            <a:hlinkClick r:id="" action="ppaction://noaction"/>
          </p:cNvPr>
          <p:cNvSpPr/>
          <p:nvPr userDrawn="1"/>
        </p:nvSpPr>
        <p:spPr>
          <a:xfrm>
            <a:off x="3059832" y="6569968"/>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9" name="Round Same Side Corner Rectangle 18">
            <a:hlinkClick r:id="" action="ppaction://noaction"/>
          </p:cNvPr>
          <p:cNvSpPr/>
          <p:nvPr userDrawn="1"/>
        </p:nvSpPr>
        <p:spPr>
          <a:xfrm>
            <a:off x="3491880" y="6569968"/>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20" name="Round Same Side Corner Rectangle 19">
            <a:hlinkClick r:id="" action="ppaction://noaction"/>
          </p:cNvPr>
          <p:cNvSpPr/>
          <p:nvPr userDrawn="1"/>
        </p:nvSpPr>
        <p:spPr>
          <a:xfrm>
            <a:off x="3851920" y="6569968"/>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21" name="Round Same Side Corner Rectangle 20">
            <a:hlinkClick r:id="" action="ppaction://noaction"/>
          </p:cNvPr>
          <p:cNvSpPr/>
          <p:nvPr userDrawn="1"/>
        </p:nvSpPr>
        <p:spPr>
          <a:xfrm>
            <a:off x="421196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latin typeface="Calibri" pitchFamily="34" charset="0"/>
                <a:cs typeface="Calibri" pitchFamily="34"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latin typeface="Calibri" pitchFamily="34" charset="0"/>
              <a:cs typeface="Calibri" pitchFamily="34" charset="0"/>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79512" y="1340768"/>
            <a:ext cx="4316288" cy="4525963"/>
          </a:xfrm>
        </p:spPr>
        <p:txBody>
          <a:bodyPr/>
          <a:lstStyle>
            <a:lvl1pPr>
              <a:defRPr sz="2800">
                <a:latin typeface="Calibri" pitchFamily="34" charset="0"/>
                <a:cs typeface="Calibri" pitchFamily="34" charset="0"/>
              </a:defRPr>
            </a:lvl1pPr>
            <a:lvl2pPr>
              <a:defRPr sz="2400">
                <a:latin typeface="Calibri" pitchFamily="34" charset="0"/>
                <a:cs typeface="Calibri" pitchFamily="34" charset="0"/>
              </a:defRPr>
            </a:lvl2pPr>
            <a:lvl3pPr>
              <a:defRPr sz="2000">
                <a:latin typeface="Calibri" pitchFamily="34" charset="0"/>
                <a:cs typeface="Calibri" pitchFamily="34" charset="0"/>
              </a:defRPr>
            </a:lvl3pPr>
            <a:lvl4pPr>
              <a:defRPr sz="1800">
                <a:latin typeface="Calibri" pitchFamily="34" charset="0"/>
                <a:cs typeface="Calibri" pitchFamily="34" charset="0"/>
              </a:defRPr>
            </a:lvl4pPr>
            <a:lvl5pPr>
              <a:defRPr sz="1800">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4" name="Content Placeholder 3"/>
          <p:cNvSpPr>
            <a:spLocks noGrp="1"/>
          </p:cNvSpPr>
          <p:nvPr>
            <p:ph sz="half" idx="2"/>
          </p:nvPr>
        </p:nvSpPr>
        <p:spPr>
          <a:xfrm>
            <a:off x="4648200" y="1340768"/>
            <a:ext cx="4244280" cy="4525963"/>
          </a:xfrm>
        </p:spPr>
        <p:txBody>
          <a:bodyPr/>
          <a:lstStyle>
            <a:lvl1pPr>
              <a:defRPr sz="2800">
                <a:latin typeface="Calibri" pitchFamily="34" charset="0"/>
                <a:cs typeface="Calibri" pitchFamily="34" charset="0"/>
              </a:defRPr>
            </a:lvl1pPr>
            <a:lvl2pPr>
              <a:defRPr sz="2400">
                <a:latin typeface="Calibri" pitchFamily="34" charset="0"/>
                <a:cs typeface="Calibri" pitchFamily="34" charset="0"/>
              </a:defRPr>
            </a:lvl2pPr>
            <a:lvl3pPr>
              <a:defRPr sz="2000">
                <a:latin typeface="Calibri" pitchFamily="34" charset="0"/>
                <a:cs typeface="Calibri" pitchFamily="34" charset="0"/>
              </a:defRPr>
            </a:lvl3pPr>
            <a:lvl4pPr>
              <a:defRPr sz="1800">
                <a:latin typeface="Calibri" pitchFamily="34" charset="0"/>
                <a:cs typeface="Calibri" pitchFamily="34" charset="0"/>
              </a:defRPr>
            </a:lvl4pPr>
            <a:lvl5pPr>
              <a:defRPr sz="1800">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Title 7"/>
          <p:cNvSpPr>
            <a:spLocks noGrp="1"/>
          </p:cNvSpPr>
          <p:nvPr>
            <p:ph type="title"/>
          </p:nvPr>
        </p:nvSpPr>
        <p:spPr>
          <a:xfrm>
            <a:off x="179512" y="476672"/>
            <a:ext cx="8712968" cy="720080"/>
          </a:xfrm>
        </p:spPr>
        <p:txBody>
          <a:bodyPr rtlCol="0">
            <a:normAutofit/>
          </a:bodyPr>
          <a:lstStyle>
            <a:lvl1pPr algn="l" rtl="0" eaLnBrk="1" latinLnBrk="0" hangingPunct="1">
              <a:spcBef>
                <a:spcPct val="0"/>
              </a:spcBef>
              <a:buNone/>
              <a:defRPr kumimoji="0" lang="en-US" sz="4000" b="1" kern="1200" dirty="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kumimoji="0" lang="en-US" smtClean="0"/>
              <a:t>Click to edit Master title style</a:t>
            </a:r>
            <a:endParaRPr kumimoji="0" lang="en-US" dirty="0"/>
          </a:p>
        </p:txBody>
      </p:sp>
      <p:pic>
        <p:nvPicPr>
          <p:cNvPr id="5" name="Picture 4" descr="right.gif">
            <a:hlinkClick r:id="" action="ppaction://noaction"/>
          </p:cNvPr>
          <p:cNvPicPr>
            <a:picLocks noChangeAspect="1"/>
          </p:cNvPicPr>
          <p:nvPr/>
        </p:nvPicPr>
        <p:blipFill>
          <a:blip r:embed="rId2" cstate="print"/>
          <a:stretch>
            <a:fillRect/>
          </a:stretch>
        </p:blipFill>
        <p:spPr>
          <a:xfrm>
            <a:off x="8727504" y="6432376"/>
            <a:ext cx="381000" cy="381000"/>
          </a:xfrm>
          <a:prstGeom prst="rect">
            <a:avLst/>
          </a:prstGeom>
        </p:spPr>
      </p:pic>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a:xfrm>
            <a:off x="457200" y="411504"/>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pic>
        <p:nvPicPr>
          <p:cNvPr id="3" name="Picture 2" descr="right.gif">
            <a:hlinkClick r:id="" action="ppaction://noaction"/>
          </p:cNvPr>
          <p:cNvPicPr>
            <a:picLocks noChangeAspect="1"/>
          </p:cNvPicPr>
          <p:nvPr/>
        </p:nvPicPr>
        <p:blipFill>
          <a:blip r:embed="rId2" cstate="print"/>
          <a:stretch>
            <a:fillRect/>
          </a:stretch>
        </p:blipFill>
        <p:spPr>
          <a:xfrm>
            <a:off x="8727504" y="6432376"/>
            <a:ext cx="381000" cy="381000"/>
          </a:xfrm>
          <a:prstGeom prst="rect">
            <a:avLst/>
          </a:prstGeom>
        </p:spPr>
      </p:pic>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251520" y="260648"/>
            <a:ext cx="8712968" cy="928694"/>
          </a:xfrm>
        </p:spPr>
        <p:txBody>
          <a:bodyPr/>
          <a:lstStyle/>
          <a:p>
            <a:r>
              <a:rPr lang="en-US" smtClean="0"/>
              <a:t>Click to edit Master title style</a:t>
            </a:r>
            <a:endParaRPr lang="en-GB" dirty="0"/>
          </a:p>
        </p:txBody>
      </p:sp>
      <p:sp>
        <p:nvSpPr>
          <p:cNvPr id="3" name="Content Placeholder 2"/>
          <p:cNvSpPr>
            <a:spLocks noGrp="1"/>
          </p:cNvSpPr>
          <p:nvPr>
            <p:ph sz="half" idx="1"/>
          </p:nvPr>
        </p:nvSpPr>
        <p:spPr>
          <a:xfrm>
            <a:off x="251520" y="1335962"/>
            <a:ext cx="4244280" cy="4533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Text Placeholder 3"/>
          <p:cNvSpPr>
            <a:spLocks noGrp="1"/>
          </p:cNvSpPr>
          <p:nvPr>
            <p:ph type="body" sz="half" idx="2"/>
          </p:nvPr>
        </p:nvSpPr>
        <p:spPr>
          <a:xfrm>
            <a:off x="4648200" y="1335962"/>
            <a:ext cx="4316288" cy="4533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pic>
        <p:nvPicPr>
          <p:cNvPr id="5" name="Picture 4" descr="right.gif">
            <a:hlinkClick r:id="" action="ppaction://noaction"/>
          </p:cNvPr>
          <p:cNvPicPr>
            <a:picLocks noChangeAspect="1"/>
          </p:cNvPicPr>
          <p:nvPr/>
        </p:nvPicPr>
        <p:blipFill>
          <a:blip r:embed="rId2" cstate="print"/>
          <a:stretch>
            <a:fillRect/>
          </a:stretch>
        </p:blipFill>
        <p:spPr>
          <a:xfrm>
            <a:off x="8727504" y="6432376"/>
            <a:ext cx="381000" cy="381000"/>
          </a:xfrm>
          <a:prstGeom prst="rect">
            <a:avLst/>
          </a:prstGeom>
        </p:spPr>
      </p:pic>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1520" y="548680"/>
            <a:ext cx="8707668" cy="796908"/>
          </a:xfrm>
        </p:spPr>
        <p:txBody>
          <a:bodyPr/>
          <a:lstStyle/>
          <a:p>
            <a:r>
              <a:rPr lang="en-US" smtClean="0"/>
              <a:t>Click to edit Master title style</a:t>
            </a:r>
            <a:endParaRPr lang="en-GB" dirty="0"/>
          </a:p>
        </p:txBody>
      </p:sp>
      <p:sp>
        <p:nvSpPr>
          <p:cNvPr id="3" name="Text Placeholder 2"/>
          <p:cNvSpPr>
            <a:spLocks noGrp="1"/>
          </p:cNvSpPr>
          <p:nvPr>
            <p:ph type="body" sz="half" idx="1"/>
          </p:nvPr>
        </p:nvSpPr>
        <p:spPr>
          <a:xfrm>
            <a:off x="323528" y="1477374"/>
            <a:ext cx="4305944" cy="4533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788024" y="1496772"/>
            <a:ext cx="4032448" cy="4533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pic>
        <p:nvPicPr>
          <p:cNvPr id="5" name="Picture 4" descr="right.gif">
            <a:hlinkClick r:id="" action="ppaction://noaction"/>
          </p:cNvPr>
          <p:cNvPicPr>
            <a:picLocks noChangeAspect="1"/>
          </p:cNvPicPr>
          <p:nvPr/>
        </p:nvPicPr>
        <p:blipFill>
          <a:blip r:embed="rId2" cstate="print"/>
          <a:stretch>
            <a:fillRect/>
          </a:stretch>
        </p:blipFill>
        <p:spPr>
          <a:xfrm>
            <a:off x="8727504" y="6432376"/>
            <a:ext cx="381000" cy="381000"/>
          </a:xfrm>
          <a:prstGeom prst="rect">
            <a:avLst/>
          </a:prstGeom>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4" name="Right Triangle 13"/>
          <p:cNvSpPr>
            <a:spLocks/>
          </p:cNvSpPr>
          <p:nvPr/>
        </p:nvSpPr>
        <p:spPr bwMode="auto">
          <a:xfrm>
            <a:off x="-6042" y="5791253"/>
            <a:ext cx="3402314" cy="1080868"/>
          </a:xfrm>
          <a:prstGeom prst="rtTriangle">
            <a:avLst/>
          </a:prstGeom>
          <a:blipFill>
            <a:blip r:embed="rId9"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251520" y="404664"/>
            <a:ext cx="8424936" cy="648072"/>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251520" y="1123515"/>
            <a:ext cx="8435280" cy="5329821"/>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Footer Placeholder 18"/>
          <p:cNvSpPr txBox="1">
            <a:spLocks/>
          </p:cNvSpPr>
          <p:nvPr/>
        </p:nvSpPr>
        <p:spPr>
          <a:xfrm>
            <a:off x="71406" y="6635775"/>
            <a:ext cx="729993"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1" i="0" u="none" strike="noStrike" kern="1200" cap="none" spc="0" normalizeH="0" baseline="0" noProof="0" dirty="0">
              <a:ln>
                <a:noFill/>
              </a:ln>
              <a:solidFill>
                <a:schemeClr val="accent1">
                  <a:tint val="20000"/>
                </a:schemeClr>
              </a:solidFill>
              <a:effectLst/>
              <a:uLnTx/>
              <a:uFillTx/>
              <a:latin typeface="Calibri" pitchFamily="34" charset="0"/>
              <a:ea typeface="+mn-ea"/>
              <a:cs typeface="Calibri" pitchFamily="34" charset="0"/>
            </a:endParaRPr>
          </a:p>
        </p:txBody>
      </p:sp>
      <p:pic>
        <p:nvPicPr>
          <p:cNvPr id="10" name="Picture 2" descr="http://www.cooperstc.com/index_htm_files/25897.png"/>
          <p:cNvPicPr>
            <a:picLocks noChangeAspect="1" noChangeArrowheads="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8460432" y="6029287"/>
            <a:ext cx="683568" cy="769914"/>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69" r:id="rId5"/>
    <p:sldLayoutId id="2147483770" r:id="rId6"/>
    <p:sldLayoutId id="2147483771" r:id="rId7"/>
  </p:sldLayoutIdLst>
  <p:timing>
    <p:tnLst>
      <p:par>
        <p:cTn id="1" dur="indefinite" restart="never" nodeType="tmRoot"/>
      </p:par>
    </p:tnLst>
  </p:timing>
  <p:txStyles>
    <p:titleStyle>
      <a:lvl1pPr algn="l" rtl="0" eaLnBrk="1" latinLnBrk="0" hangingPunct="1">
        <a:spcBef>
          <a:spcPct val="0"/>
        </a:spcBef>
        <a:buNone/>
        <a:defRPr kumimoji="0" lang="en-US" sz="4000" b="1" kern="1200" dirty="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1520" y="580256"/>
            <a:ext cx="8740080" cy="1048544"/>
          </a:xfrm>
        </p:spPr>
        <p:txBody>
          <a:bodyPr>
            <a:noAutofit/>
          </a:bodyPr>
          <a:lstStyle/>
          <a:p>
            <a:r>
              <a:rPr lang="en-GB" b="1" dirty="0" smtClean="0"/>
              <a:t>Unit 01 - Communication and Employability Skills for IT</a:t>
            </a:r>
            <a:endParaRPr lang="en-US" b="1" dirty="0"/>
          </a:p>
        </p:txBody>
      </p:sp>
      <p:sp>
        <p:nvSpPr>
          <p:cNvPr id="3" name="Subtitle 2"/>
          <p:cNvSpPr>
            <a:spLocks noGrp="1"/>
          </p:cNvSpPr>
          <p:nvPr>
            <p:ph type="subTitle" idx="1"/>
          </p:nvPr>
        </p:nvSpPr>
        <p:spPr>
          <a:xfrm>
            <a:off x="871566" y="5658296"/>
            <a:ext cx="7444850" cy="1199704"/>
          </a:xfrm>
        </p:spPr>
        <p:txBody>
          <a:bodyPr>
            <a:normAutofit/>
          </a:bodyPr>
          <a:lstStyle/>
          <a:p>
            <a:r>
              <a:rPr lang="en-GB" sz="2000" dirty="0" smtClean="0"/>
              <a:t>L04 - Be able to address personal development needs </a:t>
            </a:r>
            <a:endParaRPr lang="en-US" sz="2000" dirty="0"/>
          </a:p>
        </p:txBody>
      </p:sp>
      <p:pic>
        <p:nvPicPr>
          <p:cNvPr id="1031"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67750" y="1844824"/>
            <a:ext cx="7624730"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advClick="0" advTm="300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812097926"/>
              </p:ext>
            </p:extLst>
          </p:nvPr>
        </p:nvGraphicFramePr>
        <p:xfrm>
          <a:off x="107504" y="764704"/>
          <a:ext cx="8856983" cy="5673176"/>
        </p:xfrm>
        <a:graphic>
          <a:graphicData uri="http://schemas.openxmlformats.org/drawingml/2006/table">
            <a:tbl>
              <a:tblPr firstRow="1" bandRow="1">
                <a:tableStyleId>{5C22544A-7EE6-4342-B048-85BDC9FD1C3A}</a:tableStyleId>
              </a:tblPr>
              <a:tblGrid>
                <a:gridCol w="366663"/>
                <a:gridCol w="1683430"/>
                <a:gridCol w="470187"/>
                <a:gridCol w="2384315"/>
                <a:gridCol w="2008173"/>
                <a:gridCol w="1944215"/>
              </a:tblGrid>
              <a:tr h="928958">
                <a:tc gridSpan="2">
                  <a:txBody>
                    <a:bodyPr/>
                    <a:lstStyle/>
                    <a:p>
                      <a:r>
                        <a:rPr kumimoji="0" lang="en-GB" sz="1200" u="none" strike="noStrike" kern="1200" baseline="0" dirty="0" smtClean="0">
                          <a:latin typeface="Calibri" pitchFamily="34" charset="0"/>
                          <a:cs typeface="Calibri" pitchFamily="34" charset="0"/>
                        </a:rPr>
                        <a:t>Learning Outcome (LO) </a:t>
                      </a:r>
                    </a:p>
                    <a:p>
                      <a:r>
                        <a:rPr kumimoji="0" lang="en-GB" sz="1200" u="none" strike="noStrike" kern="1200" baseline="0" dirty="0" smtClean="0">
                          <a:latin typeface="Calibri" pitchFamily="34" charset="0"/>
                          <a:cs typeface="Calibri" pitchFamily="34" charset="0"/>
                        </a:rPr>
                        <a:t>The learner will:</a:t>
                      </a:r>
                      <a:endParaRPr kumimoji="0" lang="en-GB" sz="1200" b="0" i="0" u="none" strike="noStrike" kern="1200" baseline="0" dirty="0" smtClean="0">
                        <a:solidFill>
                          <a:schemeClr val="lt1"/>
                        </a:solidFill>
                        <a:latin typeface="Calibri" pitchFamily="34" charset="0"/>
                        <a:ea typeface="+mn-ea"/>
                        <a:cs typeface="Calibri" pitchFamily="34" charset="0"/>
                      </a:endParaRPr>
                    </a:p>
                  </a:txBody>
                  <a:tcPr/>
                </a:tc>
                <a:tc hMerge="1">
                  <a:txBody>
                    <a:bodyPr/>
                    <a:lstStyle/>
                    <a:p>
                      <a:endParaRPr lang="en-GB"/>
                    </a:p>
                  </a:txBody>
                  <a:tcPr/>
                </a:tc>
                <a:tc gridSpan="2">
                  <a:txBody>
                    <a:bodyPr/>
                    <a:lstStyle/>
                    <a:p>
                      <a:r>
                        <a:rPr kumimoji="0" lang="en-GB" sz="1200" u="none" strike="noStrike" kern="1200" baseline="0" dirty="0" smtClean="0">
                          <a:latin typeface="Calibri" pitchFamily="34" charset="0"/>
                          <a:cs typeface="Calibri" pitchFamily="34" charset="0"/>
                        </a:rPr>
                        <a:t>Pass </a:t>
                      </a:r>
                    </a:p>
                    <a:p>
                      <a:r>
                        <a:rPr kumimoji="0" lang="en-GB" sz="1200" u="none" strike="noStrike" kern="1200" baseline="0" dirty="0" smtClean="0">
                          <a:latin typeface="Calibri" pitchFamily="34" charset="0"/>
                          <a:cs typeface="Calibri" pitchFamily="34" charset="0"/>
                        </a:rPr>
                        <a:t>The assessment criteria are the pass requirements for this unit. </a:t>
                      </a:r>
                    </a:p>
                    <a:p>
                      <a:r>
                        <a:rPr kumimoji="0" lang="en-GB" sz="1200" u="none" strike="noStrike" kern="1200" baseline="0" dirty="0" smtClean="0">
                          <a:latin typeface="Calibri" pitchFamily="34" charset="0"/>
                          <a:cs typeface="Calibri" pitchFamily="34" charset="0"/>
                        </a:rPr>
                        <a:t>The learner can: </a:t>
                      </a:r>
                      <a:endParaRPr kumimoji="0" lang="en-GB" sz="1200" b="0" i="0" u="none" strike="noStrike" kern="1200" baseline="0" dirty="0" smtClean="0">
                        <a:solidFill>
                          <a:schemeClr val="lt1"/>
                        </a:solidFill>
                        <a:latin typeface="Calibri" pitchFamily="34" charset="0"/>
                        <a:ea typeface="+mn-ea"/>
                        <a:cs typeface="Calibri" pitchFamily="34" charset="0"/>
                      </a:endParaRPr>
                    </a:p>
                  </a:txBody>
                  <a:tcPr/>
                </a:tc>
                <a:tc hMerge="1">
                  <a:txBody>
                    <a:bodyPr/>
                    <a:lstStyle/>
                    <a:p>
                      <a:endParaRPr lang="en-GB"/>
                    </a:p>
                  </a:txBody>
                  <a:tcPr/>
                </a:tc>
                <a:tc>
                  <a:txBody>
                    <a:bodyPr/>
                    <a:lstStyle/>
                    <a:p>
                      <a:r>
                        <a:rPr kumimoji="0" lang="en-GB" sz="1200" u="none" strike="noStrike" kern="1200" baseline="0" dirty="0" smtClean="0">
                          <a:latin typeface="Calibri" pitchFamily="34" charset="0"/>
                          <a:cs typeface="Calibri" pitchFamily="34" charset="0"/>
                        </a:rPr>
                        <a:t>Merit </a:t>
                      </a:r>
                    </a:p>
                    <a:p>
                      <a:r>
                        <a:rPr kumimoji="0" lang="en-GB" sz="1200" u="none" strike="noStrike" kern="1200" baseline="0" dirty="0" smtClean="0">
                          <a:latin typeface="Calibri" pitchFamily="34" charset="0"/>
                          <a:cs typeface="Calibri" pitchFamily="34" charset="0"/>
                        </a:rPr>
                        <a:t>For merit the evidence must show that, in addition to the pass criteria, the learner is able to: </a:t>
                      </a:r>
                      <a:endParaRPr kumimoji="0" lang="en-GB" sz="1200" b="0" i="0" u="none" strike="noStrike" kern="1200" baseline="0" dirty="0" smtClean="0">
                        <a:solidFill>
                          <a:schemeClr val="lt1"/>
                        </a:solidFill>
                        <a:latin typeface="Calibri" pitchFamily="34" charset="0"/>
                        <a:ea typeface="+mn-ea"/>
                        <a:cs typeface="Calibri" pitchFamily="34" charset="0"/>
                      </a:endParaRPr>
                    </a:p>
                  </a:txBody>
                  <a:tcPr/>
                </a:tc>
                <a:tc>
                  <a:txBody>
                    <a:bodyPr/>
                    <a:lstStyle/>
                    <a:p>
                      <a:r>
                        <a:rPr kumimoji="0" lang="en-GB" sz="1200" u="none" strike="noStrike" kern="1200" baseline="0" dirty="0" smtClean="0">
                          <a:latin typeface="Calibri" pitchFamily="34" charset="0"/>
                          <a:cs typeface="Calibri" pitchFamily="34" charset="0"/>
                        </a:rPr>
                        <a:t>Distinction </a:t>
                      </a:r>
                    </a:p>
                    <a:p>
                      <a:r>
                        <a:rPr kumimoji="0" lang="en-GB" sz="1200" u="none" strike="noStrike" kern="1200" baseline="0" dirty="0" smtClean="0">
                          <a:latin typeface="Calibri" pitchFamily="34" charset="0"/>
                          <a:cs typeface="Calibri" pitchFamily="34" charset="0"/>
                        </a:rPr>
                        <a:t>For distinction the evidence must show that, in addition to the pass and merit criteria, the learner is able to: </a:t>
                      </a:r>
                      <a:endParaRPr kumimoji="0" lang="en-GB" sz="1200" b="0" i="0" u="none" strike="noStrike" kern="1200" baseline="0" dirty="0" smtClean="0">
                        <a:solidFill>
                          <a:schemeClr val="lt1"/>
                        </a:solidFill>
                        <a:latin typeface="Calibri" pitchFamily="34" charset="0"/>
                        <a:ea typeface="+mn-ea"/>
                        <a:cs typeface="Calibri" pitchFamily="34" charset="0"/>
                      </a:endParaRPr>
                    </a:p>
                  </a:txBody>
                  <a:tcPr/>
                </a:tc>
              </a:tr>
              <a:tr h="646232">
                <a:tc>
                  <a:txBody>
                    <a:bodyPr/>
                    <a:lstStyle/>
                    <a:p>
                      <a:pPr marL="0" algn="l" rtl="0" eaLnBrk="1" latinLnBrk="0" hangingPunct="1"/>
                      <a:r>
                        <a:rPr kumimoji="0" lang="en-GB" sz="1200" b="1" kern="1200" dirty="0" smtClean="0">
                          <a:solidFill>
                            <a:schemeClr val="dk1"/>
                          </a:solidFill>
                          <a:latin typeface="Calibri" pitchFamily="34" charset="0"/>
                          <a:ea typeface="+mn-ea"/>
                          <a:cs typeface="Calibri" pitchFamily="34" charset="0"/>
                        </a:rPr>
                        <a:t>1</a:t>
                      </a:r>
                      <a:endParaRPr kumimoji="0" lang="en-GB" sz="1200" b="1" kern="1200" dirty="0">
                        <a:solidFill>
                          <a:schemeClr val="dk1"/>
                        </a:solidFill>
                        <a:latin typeface="Calibri" pitchFamily="34" charset="0"/>
                        <a:ea typeface="+mn-ea"/>
                        <a:cs typeface="Calibri" pitchFamily="34" charset="0"/>
                      </a:endParaRPr>
                    </a:p>
                  </a:txBody>
                  <a:tcPr/>
                </a:tc>
                <a:tc>
                  <a:txBody>
                    <a:bodyPr/>
                    <a:lstStyle/>
                    <a:p>
                      <a:pPr marL="0" algn="l" rtl="0" eaLnBrk="1" latinLnBrk="0" hangingPunct="1"/>
                      <a:r>
                        <a:rPr kumimoji="0" lang="en-GB" sz="1200" kern="1200" dirty="0" smtClean="0">
                          <a:solidFill>
                            <a:schemeClr val="dk1"/>
                          </a:solidFill>
                          <a:latin typeface="Calibri" pitchFamily="34" charset="0"/>
                          <a:ea typeface="+mn-ea"/>
                          <a:cs typeface="Calibri" pitchFamily="34" charset="0"/>
                        </a:rPr>
                        <a:t>Know the technologies required for an e-commerce system </a:t>
                      </a:r>
                    </a:p>
                  </a:txBody>
                  <a:tcPr/>
                </a:tc>
                <a:tc>
                  <a:txBody>
                    <a:bodyPr/>
                    <a:lstStyle/>
                    <a:p>
                      <a:pPr marL="0" algn="l" rtl="0" eaLnBrk="1" latinLnBrk="0" hangingPunct="1"/>
                      <a:r>
                        <a:rPr kumimoji="0" lang="en-GB" sz="1200" b="1" kern="1200" dirty="0" smtClean="0">
                          <a:solidFill>
                            <a:schemeClr val="dk1"/>
                          </a:solidFill>
                          <a:latin typeface="Calibri" pitchFamily="34" charset="0"/>
                          <a:ea typeface="+mn-ea"/>
                          <a:cs typeface="Calibri" pitchFamily="34" charset="0"/>
                        </a:rPr>
                        <a:t>P1</a:t>
                      </a:r>
                      <a:endParaRPr kumimoji="0" lang="en-GB" sz="1200" b="1" kern="1200" dirty="0">
                        <a:solidFill>
                          <a:schemeClr val="dk1"/>
                        </a:solidFill>
                        <a:latin typeface="Calibri" pitchFamily="34" charset="0"/>
                        <a:ea typeface="+mn-ea"/>
                        <a:cs typeface="Calibri" pitchFamily="34" charset="0"/>
                      </a:endParaRPr>
                    </a:p>
                  </a:txBody>
                  <a:tcPr/>
                </a:tc>
                <a:tc>
                  <a:txBody>
                    <a:bodyPr/>
                    <a:lstStyle/>
                    <a:p>
                      <a:r>
                        <a:rPr kumimoji="0" lang="en-GB" sz="1200" kern="1200" dirty="0" smtClean="0">
                          <a:solidFill>
                            <a:schemeClr val="dk1"/>
                          </a:solidFill>
                          <a:latin typeface="Calibri" pitchFamily="34" charset="0"/>
                          <a:ea typeface="+mn-ea"/>
                          <a:cs typeface="Calibri" pitchFamily="34" charset="0"/>
                        </a:rPr>
                        <a:t>Explain the personal attributes valued by employers </a:t>
                      </a:r>
                    </a:p>
                  </a:txBody>
                  <a:tcPr/>
                </a:tc>
                <a:tc>
                  <a:txBody>
                    <a:bodyPr/>
                    <a:lstStyle/>
                    <a:p>
                      <a:r>
                        <a:rPr kumimoji="0" lang="en-GB" sz="1200" kern="1200" dirty="0" smtClean="0">
                          <a:solidFill>
                            <a:schemeClr val="dk1"/>
                          </a:solidFill>
                          <a:latin typeface="Calibri" pitchFamily="34" charset="0"/>
                          <a:ea typeface="+mn-ea"/>
                          <a:cs typeface="Calibri" pitchFamily="34" charset="0"/>
                        </a:rPr>
                        <a:t>M1 Explain the different personal skills that employers may require for specific IT job roles </a:t>
                      </a:r>
                    </a:p>
                  </a:txBody>
                  <a:tcPr/>
                </a:tc>
                <a:tc>
                  <a:txBody>
                    <a:bodyPr/>
                    <a:lstStyle/>
                    <a:p>
                      <a:pPr marL="0" algn="l" rtl="0" eaLnBrk="1" latinLnBrk="0" hangingPunct="1"/>
                      <a:endParaRPr kumimoji="0" lang="en-GB" sz="1200" kern="1200" dirty="0">
                        <a:solidFill>
                          <a:schemeClr val="dk1"/>
                        </a:solidFill>
                        <a:latin typeface="Calibri" pitchFamily="34" charset="0"/>
                        <a:ea typeface="+mn-ea"/>
                        <a:cs typeface="Calibri" pitchFamily="34" charset="0"/>
                      </a:endParaRPr>
                    </a:p>
                  </a:txBody>
                  <a:tcPr/>
                </a:tc>
              </a:tr>
              <a:tr h="363505">
                <a:tc rowSpan="3">
                  <a:txBody>
                    <a:bodyPr/>
                    <a:lstStyle/>
                    <a:p>
                      <a:r>
                        <a:rPr kumimoji="0" lang="en-GB" sz="1200" b="1" kern="1200" dirty="0" smtClean="0">
                          <a:solidFill>
                            <a:schemeClr val="dk1"/>
                          </a:solidFill>
                          <a:latin typeface="Calibri" pitchFamily="34" charset="0"/>
                          <a:ea typeface="+mn-ea"/>
                          <a:cs typeface="Calibri" pitchFamily="34" charset="0"/>
                        </a:rPr>
                        <a:t>2</a:t>
                      </a:r>
                      <a:endParaRPr kumimoji="0" lang="en-GB" sz="1200" b="1" kern="1200" dirty="0">
                        <a:solidFill>
                          <a:schemeClr val="dk1"/>
                        </a:solidFill>
                        <a:latin typeface="Calibri" pitchFamily="34" charset="0"/>
                        <a:ea typeface="+mn-ea"/>
                        <a:cs typeface="Calibri" pitchFamily="34" charset="0"/>
                      </a:endParaRPr>
                    </a:p>
                  </a:txBody>
                  <a:tcPr/>
                </a:tc>
                <a:tc rowSpan="3">
                  <a:txBody>
                    <a:bodyPr/>
                    <a:lstStyle/>
                    <a:p>
                      <a:r>
                        <a:rPr kumimoji="0" lang="en-GB" sz="1200" kern="1200" dirty="0" smtClean="0">
                          <a:solidFill>
                            <a:schemeClr val="dk1"/>
                          </a:solidFill>
                          <a:latin typeface="Calibri" pitchFamily="34" charset="0"/>
                          <a:ea typeface="+mn-ea"/>
                          <a:cs typeface="Calibri" pitchFamily="34" charset="0"/>
                        </a:rPr>
                        <a:t>Understand the principles of effective communication </a:t>
                      </a:r>
                    </a:p>
                  </a:txBody>
                  <a:tcPr/>
                </a:tc>
                <a:tc>
                  <a:txBody>
                    <a:bodyPr/>
                    <a:lstStyle/>
                    <a:p>
                      <a:r>
                        <a:rPr kumimoji="0" lang="en-GB" sz="1200" b="1" kern="1200" dirty="0" smtClean="0">
                          <a:solidFill>
                            <a:schemeClr val="dk1"/>
                          </a:solidFill>
                          <a:latin typeface="Calibri" pitchFamily="34" charset="0"/>
                          <a:ea typeface="+mn-ea"/>
                          <a:cs typeface="Calibri" pitchFamily="34" charset="0"/>
                        </a:rPr>
                        <a:t>P2</a:t>
                      </a:r>
                      <a:endParaRPr kumimoji="0" lang="en-GB" sz="1200" b="1" kern="1200" dirty="0">
                        <a:solidFill>
                          <a:schemeClr val="dk1"/>
                        </a:solidFill>
                        <a:latin typeface="Calibri" pitchFamily="34" charset="0"/>
                        <a:ea typeface="+mn-ea"/>
                        <a:cs typeface="Calibri" pitchFamily="34" charset="0"/>
                      </a:endParaRPr>
                    </a:p>
                  </a:txBody>
                  <a:tcPr/>
                </a:tc>
                <a:tc>
                  <a:txBody>
                    <a:bodyPr/>
                    <a:lstStyle/>
                    <a:p>
                      <a:r>
                        <a:rPr kumimoji="0" lang="en-GB" sz="1200" kern="1200" dirty="0" smtClean="0">
                          <a:solidFill>
                            <a:schemeClr val="dk1"/>
                          </a:solidFill>
                          <a:latin typeface="Calibri" pitchFamily="34" charset="0"/>
                          <a:ea typeface="+mn-ea"/>
                          <a:cs typeface="Calibri" pitchFamily="34" charset="0"/>
                        </a:rPr>
                        <a:t>Explain the principles of effective communication </a:t>
                      </a:r>
                    </a:p>
                  </a:txBody>
                  <a:tcPr/>
                </a:tc>
                <a:tc>
                  <a:txBody>
                    <a:bodyPr/>
                    <a:lstStyle/>
                    <a:p>
                      <a:endParaRPr kumimoji="0" lang="en-GB" sz="1200" kern="1200" dirty="0">
                        <a:solidFill>
                          <a:schemeClr val="dk1"/>
                        </a:solidFill>
                        <a:latin typeface="Calibri" pitchFamily="34" charset="0"/>
                        <a:ea typeface="+mn-ea"/>
                        <a:cs typeface="Calibri" pitchFamily="34" charset="0"/>
                      </a:endParaRPr>
                    </a:p>
                  </a:txBody>
                  <a:tcPr/>
                </a:tc>
                <a:tc>
                  <a:txBody>
                    <a:bodyPr/>
                    <a:lstStyle/>
                    <a:p>
                      <a:endParaRPr kumimoji="0" lang="en-GB" sz="1200" kern="1200" dirty="0" smtClean="0">
                        <a:solidFill>
                          <a:schemeClr val="dk1"/>
                        </a:solidFill>
                        <a:latin typeface="Calibri" pitchFamily="34" charset="0"/>
                        <a:ea typeface="+mn-ea"/>
                        <a:cs typeface="Calibri" pitchFamily="34" charset="0"/>
                      </a:endParaRPr>
                    </a:p>
                  </a:txBody>
                  <a:tcPr/>
                </a:tc>
              </a:tr>
              <a:tr h="504868">
                <a:tc vMerge="1">
                  <a:txBody>
                    <a:bodyPr/>
                    <a:lstStyle/>
                    <a:p>
                      <a:endParaRPr lang="en-GB"/>
                    </a:p>
                  </a:txBody>
                  <a:tcPr/>
                </a:tc>
                <a:tc vMerge="1">
                  <a:txBody>
                    <a:bodyPr/>
                    <a:lstStyle/>
                    <a:p>
                      <a:endParaRPr lang="en-GB"/>
                    </a:p>
                  </a:txBody>
                  <a:tcPr/>
                </a:tc>
                <a:tc>
                  <a:txBody>
                    <a:bodyPr/>
                    <a:lstStyle/>
                    <a:p>
                      <a:r>
                        <a:rPr kumimoji="0" lang="en-GB" sz="1200" b="1" kern="1200" dirty="0" smtClean="0">
                          <a:solidFill>
                            <a:schemeClr val="dk1"/>
                          </a:solidFill>
                          <a:latin typeface="Calibri" pitchFamily="34" charset="0"/>
                          <a:ea typeface="+mn-ea"/>
                          <a:cs typeface="Calibri" pitchFamily="34" charset="0"/>
                        </a:rPr>
                        <a:t>P3</a:t>
                      </a:r>
                      <a:endParaRPr kumimoji="0" lang="en-GB" sz="1200" b="1" kern="1200" dirty="0">
                        <a:solidFill>
                          <a:schemeClr val="dk1"/>
                        </a:solidFill>
                        <a:latin typeface="Calibri" pitchFamily="34" charset="0"/>
                        <a:ea typeface="+mn-ea"/>
                        <a:cs typeface="Calibri" pitchFamily="34" charset="0"/>
                      </a:endParaRPr>
                    </a:p>
                  </a:txBody>
                  <a:tcPr/>
                </a:tc>
                <a:tc>
                  <a:txBody>
                    <a:bodyPr/>
                    <a:lstStyle/>
                    <a:p>
                      <a:r>
                        <a:rPr kumimoji="0" lang="en-GB" sz="1200" kern="1200" dirty="0" smtClean="0">
                          <a:solidFill>
                            <a:schemeClr val="dk1"/>
                          </a:solidFill>
                          <a:latin typeface="Calibri" pitchFamily="34" charset="0"/>
                          <a:ea typeface="+mn-ea"/>
                          <a:cs typeface="Calibri" pitchFamily="34" charset="0"/>
                        </a:rPr>
                        <a:t>Discuss potential barriers to effective communication </a:t>
                      </a:r>
                    </a:p>
                  </a:txBody>
                  <a:tcPr/>
                </a:tc>
                <a:tc>
                  <a:txBody>
                    <a:bodyPr/>
                    <a:lstStyle/>
                    <a:p>
                      <a:endParaRPr kumimoji="0" lang="en-GB" sz="1200" kern="1200" dirty="0">
                        <a:solidFill>
                          <a:schemeClr val="dk1"/>
                        </a:solidFill>
                        <a:latin typeface="Calibri" pitchFamily="34" charset="0"/>
                        <a:ea typeface="+mn-ea"/>
                        <a:cs typeface="Calibri" pitchFamily="34" charset="0"/>
                      </a:endParaRPr>
                    </a:p>
                  </a:txBody>
                  <a:tcPr/>
                </a:tc>
                <a:tc>
                  <a:txBody>
                    <a:bodyPr/>
                    <a:lstStyle/>
                    <a:p>
                      <a:r>
                        <a:rPr kumimoji="0" lang="en-GB" sz="1200" kern="1200" dirty="0" smtClean="0">
                          <a:solidFill>
                            <a:schemeClr val="dk1"/>
                          </a:solidFill>
                          <a:latin typeface="Calibri" pitchFamily="34" charset="0"/>
                          <a:ea typeface="+mn-ea"/>
                          <a:cs typeface="Calibri" pitchFamily="34" charset="0"/>
                        </a:rPr>
                        <a:t>D1 Explain how some of the potential barriers can be reduced </a:t>
                      </a:r>
                    </a:p>
                  </a:txBody>
                  <a:tcPr/>
                </a:tc>
              </a:tr>
              <a:tr h="392069">
                <a:tc vMerge="1">
                  <a:txBody>
                    <a:bodyPr/>
                    <a:lstStyle/>
                    <a:p>
                      <a:endParaRPr lang="en-GB"/>
                    </a:p>
                  </a:txBody>
                  <a:tcPr/>
                </a:tc>
                <a:tc vMerge="1">
                  <a:txBody>
                    <a:bodyPr/>
                    <a:lstStyle/>
                    <a:p>
                      <a:endParaRPr lang="en-GB"/>
                    </a:p>
                  </a:txBody>
                  <a:tcPr/>
                </a:tc>
                <a:tc>
                  <a:txBody>
                    <a:bodyPr/>
                    <a:lstStyle/>
                    <a:p>
                      <a:r>
                        <a:rPr kumimoji="0" lang="en-GB" sz="1200" b="1" kern="1200" dirty="0" smtClean="0">
                          <a:solidFill>
                            <a:schemeClr val="dk1"/>
                          </a:solidFill>
                          <a:latin typeface="Calibri" pitchFamily="34" charset="0"/>
                          <a:ea typeface="+mn-ea"/>
                          <a:cs typeface="Calibri" pitchFamily="34" charset="0"/>
                        </a:rPr>
                        <a:t>P4</a:t>
                      </a:r>
                      <a:endParaRPr kumimoji="0" lang="en-GB" sz="1200" b="1" kern="1200" dirty="0">
                        <a:solidFill>
                          <a:schemeClr val="dk1"/>
                        </a:solidFill>
                        <a:latin typeface="Calibri" pitchFamily="34" charset="0"/>
                        <a:ea typeface="+mn-ea"/>
                        <a:cs typeface="Calibri" pitchFamily="34" charset="0"/>
                      </a:endParaRPr>
                    </a:p>
                  </a:txBody>
                  <a:tcPr/>
                </a:tc>
                <a:tc>
                  <a:txBody>
                    <a:bodyPr/>
                    <a:lstStyle/>
                    <a:p>
                      <a:r>
                        <a:rPr kumimoji="0" lang="en-GB" sz="1200" kern="1200" dirty="0" smtClean="0">
                          <a:solidFill>
                            <a:schemeClr val="dk1"/>
                          </a:solidFill>
                          <a:latin typeface="Calibri" pitchFamily="34" charset="0"/>
                          <a:ea typeface="+mn-ea"/>
                          <a:cs typeface="Calibri" pitchFamily="34" charset="0"/>
                        </a:rPr>
                        <a:t>Demonstrate a range of effective interpersonal skills </a:t>
                      </a:r>
                    </a:p>
                  </a:txBody>
                  <a:tcPr/>
                </a:tc>
                <a:tc>
                  <a:txBody>
                    <a:bodyPr/>
                    <a:lstStyle/>
                    <a:p>
                      <a:endParaRPr kumimoji="0" lang="en-GB" sz="1200" kern="1200" dirty="0">
                        <a:solidFill>
                          <a:schemeClr val="dk1"/>
                        </a:solidFill>
                        <a:latin typeface="Calibri" pitchFamily="34" charset="0"/>
                        <a:ea typeface="+mn-ea"/>
                        <a:cs typeface="Calibri" pitchFamily="34" charset="0"/>
                      </a:endParaRPr>
                    </a:p>
                  </a:txBody>
                  <a:tcPr/>
                </a:tc>
                <a:tc>
                  <a:txBody>
                    <a:bodyPr/>
                    <a:lstStyle/>
                    <a:p>
                      <a:endParaRPr kumimoji="0" lang="en-GB" sz="1200" kern="1200" dirty="0" smtClean="0">
                        <a:solidFill>
                          <a:schemeClr val="dk1"/>
                        </a:solidFill>
                        <a:latin typeface="Calibri" pitchFamily="34" charset="0"/>
                        <a:ea typeface="+mn-ea"/>
                        <a:cs typeface="Calibri" pitchFamily="34" charset="0"/>
                      </a:endParaRPr>
                    </a:p>
                  </a:txBody>
                  <a:tcPr/>
                </a:tc>
              </a:tr>
              <a:tr h="504868">
                <a:tc rowSpan="2">
                  <a:txBody>
                    <a:bodyPr/>
                    <a:lstStyle/>
                    <a:p>
                      <a:r>
                        <a:rPr kumimoji="0" lang="en-GB" sz="1200" b="1" kern="1200" dirty="0" smtClean="0">
                          <a:solidFill>
                            <a:schemeClr val="dk1"/>
                          </a:solidFill>
                          <a:latin typeface="Calibri" pitchFamily="34" charset="0"/>
                          <a:ea typeface="+mn-ea"/>
                          <a:cs typeface="Calibri" pitchFamily="34" charset="0"/>
                        </a:rPr>
                        <a:t>3</a:t>
                      </a:r>
                      <a:endParaRPr kumimoji="0" lang="en-GB" sz="1200" b="1" kern="1200" dirty="0">
                        <a:solidFill>
                          <a:schemeClr val="dk1"/>
                        </a:solidFill>
                        <a:latin typeface="Calibri" pitchFamily="34" charset="0"/>
                        <a:ea typeface="+mn-ea"/>
                        <a:cs typeface="Calibri" pitchFamily="34" charset="0"/>
                      </a:endParaRPr>
                    </a:p>
                  </a:txBody>
                  <a:tcPr/>
                </a:tc>
                <a:tc rowSpan="2">
                  <a:txBody>
                    <a:bodyPr/>
                    <a:lstStyle/>
                    <a:p>
                      <a:r>
                        <a:rPr kumimoji="0" lang="en-GB" sz="1200" kern="1200" dirty="0" smtClean="0">
                          <a:solidFill>
                            <a:schemeClr val="dk1"/>
                          </a:solidFill>
                          <a:latin typeface="Calibri" pitchFamily="34" charset="0"/>
                          <a:ea typeface="+mn-ea"/>
                          <a:cs typeface="Calibri" pitchFamily="34" charset="0"/>
                        </a:rPr>
                        <a:t>Be able to use IT to communicate effectively </a:t>
                      </a:r>
                    </a:p>
                  </a:txBody>
                  <a:tcPr/>
                </a:tc>
                <a:tc>
                  <a:txBody>
                    <a:bodyPr/>
                    <a:lstStyle/>
                    <a:p>
                      <a:r>
                        <a:rPr kumimoji="0" lang="en-GB" sz="1200" b="1" kern="1200" dirty="0" smtClean="0">
                          <a:solidFill>
                            <a:schemeClr val="dk1"/>
                          </a:solidFill>
                          <a:latin typeface="Calibri" pitchFamily="34" charset="0"/>
                          <a:ea typeface="+mn-ea"/>
                          <a:cs typeface="Calibri" pitchFamily="34" charset="0"/>
                        </a:rPr>
                        <a:t>P5</a:t>
                      </a:r>
                      <a:endParaRPr kumimoji="0" lang="en-GB" sz="1200" b="1" kern="1200" dirty="0">
                        <a:solidFill>
                          <a:schemeClr val="dk1"/>
                        </a:solidFill>
                        <a:latin typeface="Calibri" pitchFamily="34" charset="0"/>
                        <a:ea typeface="+mn-ea"/>
                        <a:cs typeface="Calibri" pitchFamily="34" charset="0"/>
                      </a:endParaRPr>
                    </a:p>
                  </a:txBody>
                  <a:tcPr/>
                </a:tc>
                <a:tc>
                  <a:txBody>
                    <a:bodyPr/>
                    <a:lstStyle/>
                    <a:p>
                      <a:r>
                        <a:rPr kumimoji="0" lang="en-GB" sz="1200" kern="1200" dirty="0" smtClean="0">
                          <a:solidFill>
                            <a:schemeClr val="dk1"/>
                          </a:solidFill>
                          <a:latin typeface="Calibri" pitchFamily="34" charset="0"/>
                          <a:ea typeface="+mn-ea"/>
                          <a:cs typeface="Calibri" pitchFamily="34" charset="0"/>
                        </a:rPr>
                        <a:t>Use IT to aid communications </a:t>
                      </a:r>
                    </a:p>
                  </a:txBody>
                  <a:tcPr/>
                </a:tc>
                <a:tc>
                  <a:txBody>
                    <a:bodyPr/>
                    <a:lstStyle/>
                    <a:p>
                      <a:r>
                        <a:rPr kumimoji="0" lang="en-GB" sz="1200" kern="1200" dirty="0" smtClean="0">
                          <a:solidFill>
                            <a:schemeClr val="dk1"/>
                          </a:solidFill>
                          <a:latin typeface="Calibri" pitchFamily="34" charset="0"/>
                          <a:ea typeface="+mn-ea"/>
                          <a:cs typeface="Calibri" pitchFamily="34" charset="0"/>
                        </a:rPr>
                        <a:t>M2 Explain the choices of the IT used </a:t>
                      </a:r>
                    </a:p>
                  </a:txBody>
                  <a:tcPr/>
                </a:tc>
                <a:tc>
                  <a:txBody>
                    <a:bodyPr/>
                    <a:lstStyle/>
                    <a:p>
                      <a:r>
                        <a:rPr kumimoji="0" lang="en-GB" sz="1200" kern="1200" dirty="0" smtClean="0">
                          <a:solidFill>
                            <a:schemeClr val="dk1"/>
                          </a:solidFill>
                          <a:latin typeface="Calibri" pitchFamily="34" charset="0"/>
                          <a:ea typeface="+mn-ea"/>
                          <a:cs typeface="Calibri" pitchFamily="34" charset="0"/>
                        </a:rPr>
                        <a:t>D2 Justify the use of the IT used to aid communication </a:t>
                      </a:r>
                      <a:endParaRPr kumimoji="0" lang="en-GB" sz="1200" kern="1200" dirty="0">
                        <a:solidFill>
                          <a:schemeClr val="dk1"/>
                        </a:solidFill>
                        <a:latin typeface="Calibri" pitchFamily="34" charset="0"/>
                        <a:ea typeface="+mn-ea"/>
                        <a:cs typeface="Calibri" pitchFamily="34" charset="0"/>
                      </a:endParaRPr>
                    </a:p>
                  </a:txBody>
                  <a:tcPr/>
                </a:tc>
              </a:tr>
              <a:tr h="504868">
                <a:tc vMerge="1">
                  <a:txBody>
                    <a:bodyPr/>
                    <a:lstStyle/>
                    <a:p>
                      <a:endParaRPr lang="en-GB"/>
                    </a:p>
                  </a:txBody>
                  <a:tcPr/>
                </a:tc>
                <a:tc vMerge="1">
                  <a:txBody>
                    <a:bodyPr/>
                    <a:lstStyle/>
                    <a:p>
                      <a:endParaRPr lang="en-GB"/>
                    </a:p>
                  </a:txBody>
                  <a:tcPr/>
                </a:tc>
                <a:tc>
                  <a:txBody>
                    <a:bodyPr/>
                    <a:lstStyle/>
                    <a:p>
                      <a:r>
                        <a:rPr kumimoji="0" lang="en-GB" sz="1200" b="1" kern="1200" dirty="0" smtClean="0">
                          <a:solidFill>
                            <a:schemeClr val="dk1"/>
                          </a:solidFill>
                          <a:latin typeface="Calibri" pitchFamily="34" charset="0"/>
                          <a:ea typeface="+mn-ea"/>
                          <a:cs typeface="Calibri" pitchFamily="34" charset="0"/>
                        </a:rPr>
                        <a:t>P6</a:t>
                      </a:r>
                      <a:endParaRPr kumimoji="0" lang="en-GB" sz="1200" b="1" kern="1200" dirty="0">
                        <a:solidFill>
                          <a:schemeClr val="dk1"/>
                        </a:solidFill>
                        <a:latin typeface="Calibri" pitchFamily="34" charset="0"/>
                        <a:ea typeface="+mn-ea"/>
                        <a:cs typeface="Calibri" pitchFamily="34" charset="0"/>
                      </a:endParaRPr>
                    </a:p>
                  </a:txBody>
                  <a:tcPr/>
                </a:tc>
                <a:tc>
                  <a:txBody>
                    <a:bodyPr/>
                    <a:lstStyle/>
                    <a:p>
                      <a:r>
                        <a:rPr kumimoji="0" lang="en-GB" sz="1200" kern="1200" dirty="0" smtClean="0">
                          <a:solidFill>
                            <a:schemeClr val="dk1"/>
                          </a:solidFill>
                          <a:latin typeface="Calibri" pitchFamily="34" charset="0"/>
                          <a:ea typeface="+mn-ea"/>
                          <a:cs typeface="Calibri" pitchFamily="34" charset="0"/>
                        </a:rPr>
                        <a:t>Communicate technical information to a specified audience </a:t>
                      </a:r>
                    </a:p>
                  </a:txBody>
                  <a:tcPr/>
                </a:tc>
                <a:tc>
                  <a:txBody>
                    <a:bodyPr/>
                    <a:lstStyle/>
                    <a:p>
                      <a:endParaRPr kumimoji="0" lang="en-GB" sz="1200" kern="1200" dirty="0" smtClean="0">
                        <a:solidFill>
                          <a:schemeClr val="dk1"/>
                        </a:solidFill>
                        <a:latin typeface="Calibri" pitchFamily="34" charset="0"/>
                        <a:ea typeface="+mn-ea"/>
                        <a:cs typeface="Calibri" pitchFamily="34" charset="0"/>
                      </a:endParaRPr>
                    </a:p>
                  </a:txBody>
                  <a:tcPr/>
                </a:tc>
                <a:tc>
                  <a:txBody>
                    <a:bodyPr/>
                    <a:lstStyle/>
                    <a:p>
                      <a:endParaRPr kumimoji="0" lang="en-GB" sz="1200" kern="1200" dirty="0">
                        <a:solidFill>
                          <a:schemeClr val="dk1"/>
                        </a:solidFill>
                        <a:latin typeface="Calibri" pitchFamily="34" charset="0"/>
                        <a:ea typeface="+mn-ea"/>
                        <a:cs typeface="Calibri" pitchFamily="34" charset="0"/>
                      </a:endParaRPr>
                    </a:p>
                  </a:txBody>
                  <a:tcPr/>
                </a:tc>
              </a:tr>
              <a:tr h="363505">
                <a:tc rowSpan="2">
                  <a:txBody>
                    <a:bodyPr/>
                    <a:lstStyle/>
                    <a:p>
                      <a:r>
                        <a:rPr kumimoji="0" lang="en-GB" sz="1200" b="1" kern="1200" dirty="0" smtClean="0">
                          <a:solidFill>
                            <a:schemeClr val="dk1"/>
                          </a:solidFill>
                          <a:latin typeface="Calibri" pitchFamily="34" charset="0"/>
                          <a:ea typeface="+mn-ea"/>
                          <a:cs typeface="Calibri" pitchFamily="34" charset="0"/>
                        </a:rPr>
                        <a:t>4</a:t>
                      </a:r>
                      <a:endParaRPr kumimoji="0" lang="en-GB" sz="1200" b="1" kern="1200" dirty="0">
                        <a:solidFill>
                          <a:schemeClr val="dk1"/>
                        </a:solidFill>
                        <a:latin typeface="Calibri" pitchFamily="34" charset="0"/>
                        <a:ea typeface="+mn-ea"/>
                        <a:cs typeface="Calibri" pitchFamily="34" charset="0"/>
                      </a:endParaRPr>
                    </a:p>
                  </a:txBody>
                  <a:tcPr/>
                </a:tc>
                <a:tc rowSpan="2">
                  <a:txBody>
                    <a:bodyPr/>
                    <a:lstStyle/>
                    <a:p>
                      <a:r>
                        <a:rPr kumimoji="0" lang="en-GB" sz="1200" kern="1200" dirty="0" smtClean="0">
                          <a:solidFill>
                            <a:schemeClr val="dk1"/>
                          </a:solidFill>
                          <a:latin typeface="Calibri" pitchFamily="34" charset="0"/>
                          <a:ea typeface="+mn-ea"/>
                          <a:cs typeface="Calibri" pitchFamily="34" charset="0"/>
                        </a:rPr>
                        <a:t>Be able to address personal development needs </a:t>
                      </a:r>
                    </a:p>
                  </a:txBody>
                  <a:tcPr/>
                </a:tc>
                <a:tc>
                  <a:txBody>
                    <a:bodyPr/>
                    <a:lstStyle/>
                    <a:p>
                      <a:r>
                        <a:rPr kumimoji="0" lang="en-GB" sz="1200" b="1" kern="1200" dirty="0" smtClean="0">
                          <a:solidFill>
                            <a:schemeClr val="dk1"/>
                          </a:solidFill>
                          <a:latin typeface="Calibri" pitchFamily="34" charset="0"/>
                          <a:ea typeface="+mn-ea"/>
                          <a:cs typeface="Calibri" pitchFamily="34" charset="0"/>
                        </a:rPr>
                        <a:t>P7</a:t>
                      </a:r>
                      <a:endParaRPr kumimoji="0" lang="en-GB" sz="1200" b="1" kern="1200" dirty="0">
                        <a:solidFill>
                          <a:schemeClr val="dk1"/>
                        </a:solidFill>
                        <a:latin typeface="Calibri" pitchFamily="34" charset="0"/>
                        <a:ea typeface="+mn-ea"/>
                        <a:cs typeface="Calibri" pitchFamily="34" charset="0"/>
                      </a:endParaRPr>
                    </a:p>
                  </a:txBody>
                  <a:tcPr/>
                </a:tc>
                <a:tc>
                  <a:txBody>
                    <a:bodyPr/>
                    <a:lstStyle/>
                    <a:p>
                      <a:r>
                        <a:rPr kumimoji="0" lang="en-GB" sz="1200" kern="1200" dirty="0" smtClean="0">
                          <a:solidFill>
                            <a:schemeClr val="dk1"/>
                          </a:solidFill>
                          <a:latin typeface="Calibri" pitchFamily="34" charset="0"/>
                          <a:ea typeface="+mn-ea"/>
                          <a:cs typeface="Calibri" pitchFamily="34" charset="0"/>
                        </a:rPr>
                        <a:t>Produce a personal development plan </a:t>
                      </a:r>
                    </a:p>
                  </a:txBody>
                  <a:tcPr/>
                </a:tc>
                <a:tc>
                  <a:txBody>
                    <a:bodyPr/>
                    <a:lstStyle/>
                    <a:p>
                      <a:endParaRPr kumimoji="0" lang="en-GB" sz="1200" kern="1200" dirty="0" smtClean="0">
                        <a:solidFill>
                          <a:schemeClr val="dk1"/>
                        </a:solidFill>
                        <a:latin typeface="Calibri" pitchFamily="34" charset="0"/>
                        <a:ea typeface="+mn-ea"/>
                        <a:cs typeface="Calibri" pitchFamily="34" charset="0"/>
                      </a:endParaRPr>
                    </a:p>
                  </a:txBody>
                  <a:tcPr/>
                </a:tc>
                <a:tc>
                  <a:txBody>
                    <a:bodyPr/>
                    <a:lstStyle/>
                    <a:p>
                      <a:endParaRPr kumimoji="0" lang="en-GB" sz="1200" kern="1200" dirty="0">
                        <a:solidFill>
                          <a:schemeClr val="dk1"/>
                        </a:solidFill>
                        <a:latin typeface="Calibri" pitchFamily="34" charset="0"/>
                        <a:ea typeface="+mn-ea"/>
                        <a:cs typeface="Calibri" pitchFamily="34" charset="0"/>
                      </a:endParaRPr>
                    </a:p>
                  </a:txBody>
                  <a:tcPr/>
                </a:tc>
              </a:tr>
              <a:tr h="504868">
                <a:tc vMerge="1">
                  <a:txBody>
                    <a:bodyPr/>
                    <a:lstStyle/>
                    <a:p>
                      <a:endParaRPr lang="en-GB"/>
                    </a:p>
                  </a:txBody>
                  <a:tcPr/>
                </a:tc>
                <a:tc vMerge="1">
                  <a:txBody>
                    <a:bodyPr/>
                    <a:lstStyle/>
                    <a:p>
                      <a:endParaRPr lang="en-GB"/>
                    </a:p>
                  </a:txBody>
                  <a:tcPr/>
                </a:tc>
                <a:tc>
                  <a:txBody>
                    <a:bodyPr/>
                    <a:lstStyle/>
                    <a:p>
                      <a:r>
                        <a:rPr kumimoji="0" lang="en-GB" sz="1200" b="1" kern="1200" dirty="0" smtClean="0">
                          <a:solidFill>
                            <a:schemeClr val="dk1"/>
                          </a:solidFill>
                          <a:latin typeface="Calibri" pitchFamily="34" charset="0"/>
                          <a:ea typeface="+mn-ea"/>
                          <a:cs typeface="Calibri" pitchFamily="34" charset="0"/>
                        </a:rPr>
                        <a:t>P8</a:t>
                      </a:r>
                      <a:endParaRPr kumimoji="0" lang="en-GB" sz="1200" b="1" kern="1200" dirty="0">
                        <a:solidFill>
                          <a:schemeClr val="dk1"/>
                        </a:solidFill>
                        <a:latin typeface="Calibri" pitchFamily="34" charset="0"/>
                        <a:ea typeface="+mn-ea"/>
                        <a:cs typeface="Calibri" pitchFamily="34" charset="0"/>
                      </a:endParaRPr>
                    </a:p>
                  </a:txBody>
                  <a:tcPr/>
                </a:tc>
                <a:tc>
                  <a:txBody>
                    <a:bodyPr/>
                    <a:lstStyle/>
                    <a:p>
                      <a:r>
                        <a:rPr kumimoji="0" lang="en-GB" sz="1200" kern="1200" dirty="0" smtClean="0">
                          <a:solidFill>
                            <a:schemeClr val="dk1"/>
                          </a:solidFill>
                          <a:latin typeface="Calibri" pitchFamily="34" charset="0"/>
                          <a:ea typeface="+mn-ea"/>
                          <a:cs typeface="Calibri" pitchFamily="34" charset="0"/>
                        </a:rPr>
                        <a:t>Follow a personal development plan </a:t>
                      </a:r>
                    </a:p>
                  </a:txBody>
                  <a:tcPr/>
                </a:tc>
                <a:tc>
                  <a:txBody>
                    <a:bodyPr/>
                    <a:lstStyle/>
                    <a:p>
                      <a:r>
                        <a:rPr kumimoji="0" lang="en-GB" sz="1200" kern="1200" dirty="0" smtClean="0">
                          <a:solidFill>
                            <a:schemeClr val="dk1"/>
                          </a:solidFill>
                          <a:latin typeface="Calibri" pitchFamily="34" charset="0"/>
                          <a:ea typeface="+mn-ea"/>
                          <a:cs typeface="Calibri" pitchFamily="34" charset="0"/>
                        </a:rPr>
                        <a:t>M3 Identify primary areas for improvement and how these will be achieved </a:t>
                      </a:r>
                      <a:endParaRPr kumimoji="0" lang="en-GB" sz="1200" kern="1200" dirty="0">
                        <a:solidFill>
                          <a:schemeClr val="dk1"/>
                        </a:solidFill>
                        <a:latin typeface="Calibri" pitchFamily="34" charset="0"/>
                        <a:ea typeface="+mn-ea"/>
                        <a:cs typeface="Calibri" pitchFamily="34" charset="0"/>
                      </a:endParaRPr>
                    </a:p>
                  </a:txBody>
                  <a:tcPr/>
                </a:tc>
                <a:tc>
                  <a:txBody>
                    <a:bodyPr/>
                    <a:lstStyle/>
                    <a:p>
                      <a:endParaRPr kumimoji="0" lang="en-GB" sz="1200" kern="1200" dirty="0" smtClean="0">
                        <a:solidFill>
                          <a:schemeClr val="dk1"/>
                        </a:solidFill>
                        <a:latin typeface="Calibri" pitchFamily="34" charset="0"/>
                        <a:ea typeface="+mn-ea"/>
                        <a:cs typeface="Calibri" pitchFamily="34" charset="0"/>
                      </a:endParaRPr>
                    </a:p>
                  </a:txBody>
                  <a:tcPr/>
                </a:tc>
              </a:tr>
            </a:tbl>
          </a:graphicData>
        </a:graphic>
      </p:graphicFrame>
      <p:sp>
        <p:nvSpPr>
          <p:cNvPr id="3" name="Title 2"/>
          <p:cNvSpPr>
            <a:spLocks noGrp="1"/>
          </p:cNvSpPr>
          <p:nvPr>
            <p:ph type="title"/>
          </p:nvPr>
        </p:nvSpPr>
        <p:spPr>
          <a:xfrm>
            <a:off x="230832" y="116632"/>
            <a:ext cx="8733656" cy="504056"/>
          </a:xfrm>
        </p:spPr>
        <p:txBody>
          <a:bodyPr>
            <a:noAutofit/>
          </a:bodyPr>
          <a:lstStyle/>
          <a:p>
            <a:r>
              <a:rPr lang="en-GB" sz="3600" dirty="0" smtClean="0"/>
              <a:t>LO4 - Assessment Criteria</a:t>
            </a:r>
            <a:endParaRPr lang="en-GB" sz="3600" dirty="0"/>
          </a:p>
        </p:txBody>
      </p:sp>
    </p:spTree>
    <p:extLst>
      <p:ext uri="{BB962C8B-B14F-4D97-AF65-F5344CB8AC3E}">
        <p14:creationId xmlns:p14="http://schemas.microsoft.com/office/powerpoint/2010/main" val="16566561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764704"/>
            <a:ext cx="8784976" cy="5328592"/>
          </a:xfrm>
        </p:spPr>
        <p:txBody>
          <a:bodyPr>
            <a:noAutofit/>
          </a:bodyPr>
          <a:lstStyle/>
          <a:p>
            <a:pPr marL="255588" indent="-255588"/>
            <a:r>
              <a:rPr lang="en-GB" sz="1200" b="1" dirty="0" smtClean="0"/>
              <a:t>Be </a:t>
            </a:r>
            <a:r>
              <a:rPr lang="en-GB" sz="1200" b="1" dirty="0"/>
              <a:t>able to use IT to communicate effectively </a:t>
            </a:r>
            <a:endParaRPr lang="en-GB" sz="1200" dirty="0"/>
          </a:p>
          <a:p>
            <a:pPr marL="255588" indent="-255588"/>
            <a:r>
              <a:rPr lang="en-GB" sz="1200" dirty="0"/>
              <a:t>Learners should be taught how to use industry standard equipment. Learners can be shown how to use video conferencing equipment during which they can present to the remote audience this may simply be their interests and hobbies and aspirations etc. This could be carried out within the centre, between centres or different countries using the technologies available. They should be taught how to create blogs and wikis possibly through demonstration, the learners should then create practice blogs and wikis for a chosen topic and purpose. Wikis can also be used to cover the teaching of safety and security and copyright issues, and reliability of information but learners should carry out additional research themselves. </a:t>
            </a:r>
          </a:p>
          <a:p>
            <a:pPr marL="255588" indent="-255588"/>
            <a:r>
              <a:rPr lang="en-GB" sz="1200" dirty="0"/>
              <a:t>Podcasts and Vlogs can also be taught through demonstration (discussion groups are not appropriate </a:t>
            </a:r>
            <a:r>
              <a:rPr lang="en-GB" sz="1200" dirty="0" smtClean="0"/>
              <a:t>here </a:t>
            </a:r>
            <a:r>
              <a:rPr lang="en-GB" sz="1200" dirty="0"/>
              <a:t>as many learners already had experience of downloading these from popular radio stations </a:t>
            </a:r>
            <a:r>
              <a:rPr lang="en-GB" sz="1200" dirty="0" smtClean="0"/>
              <a:t>etc.). </a:t>
            </a:r>
            <a:r>
              <a:rPr lang="en-GB" sz="1200" dirty="0"/>
              <a:t>They can practice the creation of podcasts, in situations where learners interview each other on their experiences of safety and security using IT systems using the communication skills and techniques they have already learnt. </a:t>
            </a:r>
          </a:p>
          <a:p>
            <a:pPr marL="255588" indent="-255588"/>
            <a:r>
              <a:rPr lang="en-GB" sz="1200" dirty="0"/>
              <a:t>Learners should be given several pre-prepared documents to review, to reinforce their proofing skills. The documents should contain errors that can only be identified by accurate proofreading for example the wrong use of “there” and “their” or missing an “a” out of “read”. The documents for proofing may also be presented as a print out to ensure that learners read carefully and also identify grammatical errors rather than rely on the features of the software. Learners should discuss how effective each method is and the importance of checking. Class discussion and comparison will identify the differences encountered. </a:t>
            </a:r>
          </a:p>
          <a:p>
            <a:pPr marL="255588" indent="-255588"/>
            <a:r>
              <a:rPr lang="en-GB" sz="1200" dirty="0"/>
              <a:t>There should be a discussion of purposes of communication types, and when each is most appropriate e.g. video interviews are effective for overseas job opportunities to save time, reduce carbon footprint etc. Learners should then be presented with a range of scenarios to enable them to look at how they would communicate information to specific audiences. They may want to explain how a games console works to someone with no experience of gaming versus someone who has used a different form of console and try to put together a persuasive argument to buy the console. They may also wish to try and explain how a game console works for online gaming to someone with no technical experience compared to someone that is very knowledgeable – this could be done in a role play with learners pretending to work for a technical support helpline and clients “phone in” with problems (some of which are people with no knowledge of computers and others with vast knowledge – this could be the tutor acting as the person “phoning in”). They may also practice composing email responses to difficult or complex queries to ensure they are able to add the details and clarity required to communicate effectively. Another way to discuss the purposes would be for learners to work in groups to create and deliver a presentation on communication types or the importance of proofing. </a:t>
            </a:r>
          </a:p>
        </p:txBody>
      </p:sp>
      <p:sp>
        <p:nvSpPr>
          <p:cNvPr id="3" name="Title 2"/>
          <p:cNvSpPr>
            <a:spLocks noGrp="1"/>
          </p:cNvSpPr>
          <p:nvPr>
            <p:ph type="title"/>
          </p:nvPr>
        </p:nvSpPr>
        <p:spPr>
          <a:xfrm>
            <a:off x="179512" y="116632"/>
            <a:ext cx="8712968" cy="648072"/>
          </a:xfrm>
        </p:spPr>
        <p:txBody>
          <a:bodyPr>
            <a:normAutofit fontScale="90000"/>
          </a:bodyPr>
          <a:lstStyle/>
          <a:p>
            <a:r>
              <a:rPr lang="en-GB" dirty="0" smtClean="0"/>
              <a:t>Assessment Criteria</a:t>
            </a:r>
            <a:endParaRPr lang="en-GB" dirty="0"/>
          </a:p>
        </p:txBody>
      </p:sp>
    </p:spTree>
    <p:extLst>
      <p:ext uri="{BB962C8B-B14F-4D97-AF65-F5344CB8AC3E}">
        <p14:creationId xmlns:p14="http://schemas.microsoft.com/office/powerpoint/2010/main" val="32553038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1148019078"/>
              </p:ext>
            </p:extLst>
          </p:nvPr>
        </p:nvGraphicFramePr>
        <p:xfrm>
          <a:off x="250762" y="1536040"/>
          <a:ext cx="8713726" cy="3693160"/>
        </p:xfrm>
        <a:graphic>
          <a:graphicData uri="http://schemas.openxmlformats.org/drawingml/2006/table">
            <a:tbl>
              <a:tblPr firstRow="1" bandRow="1">
                <a:tableStyleId>{5C22544A-7EE6-4342-B048-85BDC9FD1C3A}</a:tableStyleId>
              </a:tblPr>
              <a:tblGrid>
                <a:gridCol w="2088990"/>
                <a:gridCol w="2304256"/>
                <a:gridCol w="1224136"/>
                <a:gridCol w="936104"/>
                <a:gridCol w="2160240"/>
              </a:tblGrid>
              <a:tr h="370840">
                <a:tc>
                  <a:txBody>
                    <a:bodyPr/>
                    <a:lstStyle/>
                    <a:p>
                      <a:pPr algn="ctr"/>
                      <a:r>
                        <a:rPr lang="en-GB" sz="2000" b="1" i="0" baseline="-25000" dirty="0" smtClean="0">
                          <a:solidFill>
                            <a:schemeClr val="tx1"/>
                          </a:solidFill>
                          <a:latin typeface="Calibri" pitchFamily="34" charset="0"/>
                          <a:cs typeface="Calibri" pitchFamily="34" charset="0"/>
                        </a:rPr>
                        <a:t>Area</a:t>
                      </a:r>
                      <a:endParaRPr lang="en-US" sz="2000" b="1" i="0" baseline="-25000" dirty="0">
                        <a:solidFill>
                          <a:schemeClr val="tx1"/>
                        </a:solidFill>
                        <a:latin typeface="Calibri" pitchFamily="34" charset="0"/>
                        <a:cs typeface="Calibri" pitchFamily="34" charset="0"/>
                      </a:endParaRPr>
                    </a:p>
                  </a:txBody>
                  <a:tcPr anchor="ctr"/>
                </a:tc>
                <a:tc>
                  <a:txBody>
                    <a:bodyPr/>
                    <a:lstStyle/>
                    <a:p>
                      <a:pPr algn="ctr"/>
                      <a:r>
                        <a:rPr lang="en-GB" sz="1400" i="0" dirty="0" smtClean="0">
                          <a:solidFill>
                            <a:schemeClr val="tx1"/>
                          </a:solidFill>
                          <a:latin typeface="Calibri" pitchFamily="34" charset="0"/>
                          <a:cs typeface="Calibri" pitchFamily="34" charset="0"/>
                        </a:rPr>
                        <a:t>Identification</a:t>
                      </a:r>
                      <a:r>
                        <a:rPr lang="en-GB" sz="1400" i="0" baseline="0" dirty="0" smtClean="0">
                          <a:solidFill>
                            <a:schemeClr val="tx1"/>
                          </a:solidFill>
                          <a:latin typeface="Calibri" pitchFamily="34" charset="0"/>
                          <a:cs typeface="Calibri" pitchFamily="34" charset="0"/>
                        </a:rPr>
                        <a:t> of Skills</a:t>
                      </a:r>
                      <a:endParaRPr lang="en-US" sz="1400" i="0" dirty="0">
                        <a:solidFill>
                          <a:schemeClr val="tx1"/>
                        </a:solidFill>
                        <a:latin typeface="Calibri" pitchFamily="34" charset="0"/>
                        <a:cs typeface="Calibri" pitchFamily="34" charset="0"/>
                      </a:endParaRPr>
                    </a:p>
                  </a:txBody>
                  <a:tcPr anchor="ctr"/>
                </a:tc>
                <a:tc>
                  <a:txBody>
                    <a:bodyPr/>
                    <a:lstStyle/>
                    <a:p>
                      <a:pPr algn="ctr"/>
                      <a:r>
                        <a:rPr lang="en-GB" sz="1400" i="0" dirty="0" smtClean="0">
                          <a:solidFill>
                            <a:schemeClr val="tx1"/>
                          </a:solidFill>
                          <a:latin typeface="Calibri" pitchFamily="34" charset="0"/>
                          <a:cs typeface="Calibri" pitchFamily="34" charset="0"/>
                        </a:rPr>
                        <a:t>Evidence</a:t>
                      </a:r>
                      <a:endParaRPr lang="en-US" sz="1400" i="0" dirty="0">
                        <a:solidFill>
                          <a:schemeClr val="tx1"/>
                        </a:solidFill>
                        <a:latin typeface="Calibri" pitchFamily="34" charset="0"/>
                        <a:cs typeface="Calibri" pitchFamily="34" charset="0"/>
                      </a:endParaRPr>
                    </a:p>
                  </a:txBody>
                  <a:tcPr anchor="ctr"/>
                </a:tc>
                <a:tc>
                  <a:txBody>
                    <a:bodyPr/>
                    <a:lstStyle/>
                    <a:p>
                      <a:pPr algn="ctr"/>
                      <a:r>
                        <a:rPr lang="en-GB" sz="1400" i="0" dirty="0" smtClean="0">
                          <a:solidFill>
                            <a:schemeClr val="tx1"/>
                          </a:solidFill>
                          <a:latin typeface="Calibri" pitchFamily="34" charset="0"/>
                          <a:cs typeface="Calibri" pitchFamily="34" charset="0"/>
                        </a:rPr>
                        <a:t>Analysis</a:t>
                      </a:r>
                      <a:endParaRPr lang="en-US" sz="1400" i="0" dirty="0">
                        <a:solidFill>
                          <a:schemeClr val="tx1"/>
                        </a:solidFill>
                        <a:latin typeface="Calibri" pitchFamily="34" charset="0"/>
                        <a:cs typeface="Calibri" pitchFamily="34" charset="0"/>
                      </a:endParaRPr>
                    </a:p>
                  </a:txBody>
                  <a:tcPr anchor="ctr"/>
                </a:tc>
                <a:tc>
                  <a:txBody>
                    <a:bodyPr/>
                    <a:lstStyle/>
                    <a:p>
                      <a:pPr algn="ctr"/>
                      <a:r>
                        <a:rPr lang="en-GB" sz="1400" i="0" dirty="0" smtClean="0">
                          <a:solidFill>
                            <a:schemeClr val="tx1"/>
                          </a:solidFill>
                          <a:latin typeface="Calibri" pitchFamily="34" charset="0"/>
                          <a:cs typeface="Calibri" pitchFamily="34" charset="0"/>
                        </a:rPr>
                        <a:t>Identified Skill Shortage?</a:t>
                      </a:r>
                      <a:endParaRPr lang="en-US" sz="1400" i="0" dirty="0">
                        <a:solidFill>
                          <a:schemeClr val="tx1"/>
                        </a:solidFill>
                        <a:latin typeface="Calibri" pitchFamily="34" charset="0"/>
                        <a:cs typeface="Calibri" pitchFamily="34" charset="0"/>
                      </a:endParaRPr>
                    </a:p>
                  </a:txBody>
                  <a:tcPr anchor="ctr"/>
                </a:tc>
              </a:tr>
              <a:tr h="0">
                <a:tc>
                  <a:txBody>
                    <a:bodyPr/>
                    <a:lstStyle/>
                    <a:p>
                      <a:pPr algn="ctr"/>
                      <a:r>
                        <a:rPr lang="en-US" sz="2000" b="1" i="0" baseline="-25000" dirty="0" smtClean="0">
                          <a:solidFill>
                            <a:schemeClr val="tx1"/>
                          </a:solidFill>
                          <a:latin typeface="Calibri" pitchFamily="34" charset="0"/>
                          <a:cs typeface="Calibri" pitchFamily="34" charset="0"/>
                        </a:rPr>
                        <a:t>Self Assessment</a:t>
                      </a:r>
                      <a:endParaRPr lang="en-US" sz="2000" b="1" i="0" baseline="-25000" dirty="0">
                        <a:solidFill>
                          <a:schemeClr val="tx1"/>
                        </a:solidFill>
                        <a:latin typeface="Calibri" pitchFamily="34" charset="0"/>
                        <a:cs typeface="Calibri" pitchFamily="34" charset="0"/>
                      </a:endParaRPr>
                    </a:p>
                  </a:txBody>
                  <a:tcPr anchor="ctr"/>
                </a:tc>
                <a:tc>
                  <a:txBody>
                    <a:bodyPr/>
                    <a:lstStyle/>
                    <a:p>
                      <a:pPr marL="285750" indent="-285750">
                        <a:buFont typeface="Wingdings" pitchFamily="2" charset="2"/>
                        <a:buChar char="ü"/>
                      </a:pPr>
                      <a:r>
                        <a:rPr lang="en-US" sz="1400" b="1" i="0" dirty="0" smtClean="0">
                          <a:solidFill>
                            <a:schemeClr val="tx1"/>
                          </a:solidFill>
                          <a:latin typeface="Calibri" pitchFamily="34" charset="0"/>
                          <a:cs typeface="Calibri" pitchFamily="34" charset="0"/>
                        </a:rPr>
                        <a:t>Who</a:t>
                      </a:r>
                      <a:r>
                        <a:rPr lang="en-US" sz="1400" b="1" i="0" baseline="0" dirty="0" smtClean="0">
                          <a:solidFill>
                            <a:schemeClr val="tx1"/>
                          </a:solidFill>
                          <a:latin typeface="Calibri" pitchFamily="34" charset="0"/>
                          <a:cs typeface="Calibri" pitchFamily="34" charset="0"/>
                        </a:rPr>
                        <a:t> are you?</a:t>
                      </a:r>
                    </a:p>
                    <a:p>
                      <a:pPr marL="285750" indent="-285750">
                        <a:buFont typeface="Wingdings" pitchFamily="2" charset="2"/>
                        <a:buChar char="ü"/>
                      </a:pPr>
                      <a:r>
                        <a:rPr lang="en-US" sz="1400" b="1" i="0" dirty="0" smtClean="0">
                          <a:solidFill>
                            <a:schemeClr val="tx1"/>
                          </a:solidFill>
                          <a:latin typeface="Calibri" pitchFamily="34" charset="0"/>
                          <a:cs typeface="Calibri" pitchFamily="34" charset="0"/>
                        </a:rPr>
                        <a:t>What</a:t>
                      </a:r>
                      <a:r>
                        <a:rPr lang="en-US" sz="1400" b="1" i="0" baseline="0" dirty="0" smtClean="0">
                          <a:solidFill>
                            <a:schemeClr val="tx1"/>
                          </a:solidFill>
                          <a:latin typeface="Calibri" pitchFamily="34" charset="0"/>
                          <a:cs typeface="Calibri" pitchFamily="34" charset="0"/>
                        </a:rPr>
                        <a:t> do you represent? </a:t>
                      </a:r>
                      <a:endParaRPr lang="en-US" sz="1400" b="1" i="0" dirty="0">
                        <a:solidFill>
                          <a:schemeClr val="tx1"/>
                        </a:solidFill>
                        <a:latin typeface="Calibri" pitchFamily="34" charset="0"/>
                        <a:cs typeface="Calibri" pitchFamily="34" charset="0"/>
                      </a:endParaRPr>
                    </a:p>
                  </a:txBody>
                  <a:tcPr/>
                </a:tc>
                <a:tc>
                  <a:txBody>
                    <a:bodyPr/>
                    <a:lstStyle/>
                    <a:p>
                      <a:endParaRPr lang="en-US" sz="1400" i="0" dirty="0">
                        <a:solidFill>
                          <a:schemeClr val="tx1"/>
                        </a:solidFill>
                        <a:latin typeface="Calibri" pitchFamily="34" charset="0"/>
                        <a:cs typeface="Calibri" pitchFamily="34" charset="0"/>
                      </a:endParaRPr>
                    </a:p>
                  </a:txBody>
                  <a:tcPr/>
                </a:tc>
                <a:tc>
                  <a:txBody>
                    <a:bodyPr/>
                    <a:lstStyle/>
                    <a:p>
                      <a:endParaRPr lang="en-US" sz="1400" i="0" dirty="0">
                        <a:solidFill>
                          <a:schemeClr val="tx1"/>
                        </a:solidFill>
                        <a:latin typeface="Calibri" pitchFamily="34" charset="0"/>
                        <a:cs typeface="Calibri" pitchFamily="34" charset="0"/>
                      </a:endParaRPr>
                    </a:p>
                  </a:txBody>
                  <a:tcPr/>
                </a:tc>
                <a:tc>
                  <a:txBody>
                    <a:bodyPr/>
                    <a:lstStyle/>
                    <a:p>
                      <a:endParaRPr lang="en-US" sz="1400" i="0" dirty="0">
                        <a:solidFill>
                          <a:schemeClr val="tx1"/>
                        </a:solidFill>
                        <a:latin typeface="Calibri" pitchFamily="34" charset="0"/>
                        <a:cs typeface="Calibri" pitchFamily="34" charset="0"/>
                      </a:endParaRPr>
                    </a:p>
                  </a:txBody>
                  <a:tcPr/>
                </a:tc>
              </a:tr>
              <a:tr h="151454">
                <a:tc>
                  <a:txBody>
                    <a:bodyPr/>
                    <a:lstStyle/>
                    <a:p>
                      <a:pPr algn="ctr"/>
                      <a:r>
                        <a:rPr lang="en-US" sz="2000" b="1" i="0" baseline="-25000" dirty="0" smtClean="0">
                          <a:solidFill>
                            <a:schemeClr val="tx1"/>
                          </a:solidFill>
                          <a:latin typeface="Calibri" pitchFamily="34" charset="0"/>
                          <a:cs typeface="Calibri" pitchFamily="34" charset="0"/>
                        </a:rPr>
                        <a:t>Technical Skills</a:t>
                      </a:r>
                      <a:endParaRPr lang="en-US" sz="2000" b="1" i="0" baseline="-25000" dirty="0">
                        <a:solidFill>
                          <a:schemeClr val="tx1"/>
                        </a:solidFill>
                        <a:latin typeface="Calibri" pitchFamily="34" charset="0"/>
                        <a:cs typeface="Calibri" pitchFamily="34" charset="0"/>
                      </a:endParaRPr>
                    </a:p>
                  </a:txBody>
                  <a:tcPr anchor="ctr"/>
                </a:tc>
                <a:tc>
                  <a:txBody>
                    <a:bodyPr/>
                    <a:lstStyle/>
                    <a:p>
                      <a:pPr marL="285750" indent="-285750">
                        <a:buFont typeface="Wingdings" pitchFamily="2" charset="2"/>
                        <a:buChar char="ü"/>
                      </a:pPr>
                      <a:r>
                        <a:rPr lang="en-US" sz="1400" b="1" i="0" dirty="0" smtClean="0">
                          <a:solidFill>
                            <a:schemeClr val="tx1"/>
                          </a:solidFill>
                          <a:latin typeface="Calibri" pitchFamily="34" charset="0"/>
                          <a:cs typeface="Calibri" pitchFamily="34" charset="0"/>
                        </a:rPr>
                        <a:t>What skills do you have</a:t>
                      </a:r>
                      <a:endParaRPr lang="en-US" sz="1400" b="1" i="0" dirty="0">
                        <a:solidFill>
                          <a:schemeClr val="tx1"/>
                        </a:solidFill>
                        <a:latin typeface="Calibri" pitchFamily="34" charset="0"/>
                        <a:cs typeface="Calibri" pitchFamily="34" charset="0"/>
                      </a:endParaRPr>
                    </a:p>
                  </a:txBody>
                  <a:tcPr/>
                </a:tc>
                <a:tc>
                  <a:txBody>
                    <a:bodyPr/>
                    <a:lstStyle/>
                    <a:p>
                      <a:endParaRPr lang="en-US" sz="1400" i="0" dirty="0">
                        <a:solidFill>
                          <a:schemeClr val="tx1"/>
                        </a:solidFill>
                        <a:latin typeface="Calibri" pitchFamily="34" charset="0"/>
                        <a:cs typeface="Calibri" pitchFamily="34" charset="0"/>
                      </a:endParaRPr>
                    </a:p>
                  </a:txBody>
                  <a:tcPr/>
                </a:tc>
                <a:tc>
                  <a:txBody>
                    <a:bodyPr/>
                    <a:lstStyle/>
                    <a:p>
                      <a:endParaRPr lang="en-US" sz="1400" i="0" dirty="0">
                        <a:solidFill>
                          <a:schemeClr val="tx1"/>
                        </a:solidFill>
                        <a:latin typeface="Calibri" pitchFamily="34" charset="0"/>
                        <a:cs typeface="Calibri" pitchFamily="34" charset="0"/>
                      </a:endParaRPr>
                    </a:p>
                  </a:txBody>
                  <a:tcPr/>
                </a:tc>
                <a:tc>
                  <a:txBody>
                    <a:bodyPr/>
                    <a:lstStyle/>
                    <a:p>
                      <a:endParaRPr lang="en-US" sz="1400" i="0" dirty="0">
                        <a:solidFill>
                          <a:schemeClr val="tx1"/>
                        </a:solidFill>
                        <a:latin typeface="Calibri" pitchFamily="34" charset="0"/>
                        <a:cs typeface="Calibri" pitchFamily="34" charset="0"/>
                      </a:endParaRPr>
                    </a:p>
                  </a:txBody>
                  <a:tcPr/>
                </a:tc>
              </a:tr>
              <a:tr h="147646">
                <a:tc>
                  <a:txBody>
                    <a:bodyPr/>
                    <a:lstStyle/>
                    <a:p>
                      <a:pPr algn="ctr"/>
                      <a:r>
                        <a:rPr lang="en-GB" sz="2000" b="1" i="0" baseline="-25000" dirty="0" smtClean="0">
                          <a:solidFill>
                            <a:schemeClr val="tx1"/>
                          </a:solidFill>
                          <a:latin typeface="Calibri" pitchFamily="34" charset="0"/>
                          <a:cs typeface="Calibri" pitchFamily="34" charset="0"/>
                        </a:rPr>
                        <a:t>Operational Skills</a:t>
                      </a:r>
                      <a:endParaRPr lang="en-US" sz="2000" b="1" i="0" baseline="-25000" dirty="0">
                        <a:solidFill>
                          <a:schemeClr val="tx1"/>
                        </a:solidFill>
                        <a:latin typeface="Calibri" pitchFamily="34" charset="0"/>
                        <a:cs typeface="Calibri" pitchFamily="34" charset="0"/>
                      </a:endParaRPr>
                    </a:p>
                  </a:txBody>
                  <a:tcPr anchor="ctr"/>
                </a:tc>
                <a:tc>
                  <a:txBody>
                    <a:bodyPr/>
                    <a:lstStyle/>
                    <a:p>
                      <a:pPr marL="285750" indent="-285750">
                        <a:buFont typeface="Wingdings" pitchFamily="2" charset="2"/>
                        <a:buChar char="ü"/>
                      </a:pPr>
                      <a:r>
                        <a:rPr lang="en-US" sz="1400" b="1" i="0" dirty="0" smtClean="0">
                          <a:solidFill>
                            <a:schemeClr val="tx1"/>
                          </a:solidFill>
                          <a:latin typeface="Calibri" pitchFamily="34" charset="0"/>
                          <a:cs typeface="Calibri" pitchFamily="34" charset="0"/>
                        </a:rPr>
                        <a:t>Planning </a:t>
                      </a:r>
                    </a:p>
                    <a:p>
                      <a:pPr marL="285750" indent="-285750">
                        <a:buFont typeface="Wingdings" pitchFamily="2" charset="2"/>
                        <a:buChar char="ü"/>
                      </a:pPr>
                      <a:r>
                        <a:rPr lang="en-US" sz="1400" b="1" i="0" dirty="0" smtClean="0">
                          <a:solidFill>
                            <a:schemeClr val="tx1"/>
                          </a:solidFill>
                          <a:latin typeface="Calibri" pitchFamily="34" charset="0"/>
                          <a:cs typeface="Calibri" pitchFamily="34" charset="0"/>
                        </a:rPr>
                        <a:t>Organisation</a:t>
                      </a:r>
                    </a:p>
                    <a:p>
                      <a:pPr marL="285750" indent="-285750">
                        <a:buFont typeface="Wingdings" pitchFamily="2" charset="2"/>
                        <a:buChar char="ü"/>
                      </a:pPr>
                      <a:r>
                        <a:rPr lang="en-US" sz="1400" b="1" i="0" dirty="0" smtClean="0">
                          <a:solidFill>
                            <a:schemeClr val="tx1"/>
                          </a:solidFill>
                          <a:latin typeface="Calibri" pitchFamily="34" charset="0"/>
                          <a:cs typeface="Calibri" pitchFamily="34" charset="0"/>
                        </a:rPr>
                        <a:t>Timekeeping</a:t>
                      </a:r>
                      <a:endParaRPr lang="en-US" sz="1400" b="1" i="0" dirty="0">
                        <a:solidFill>
                          <a:schemeClr val="tx1"/>
                        </a:solidFill>
                        <a:latin typeface="Calibri" pitchFamily="34" charset="0"/>
                        <a:cs typeface="Calibri" pitchFamily="34" charset="0"/>
                      </a:endParaRPr>
                    </a:p>
                  </a:txBody>
                  <a:tcPr/>
                </a:tc>
                <a:tc>
                  <a:txBody>
                    <a:bodyPr/>
                    <a:lstStyle/>
                    <a:p>
                      <a:endParaRPr lang="en-US" sz="1400" i="0" dirty="0">
                        <a:solidFill>
                          <a:schemeClr val="tx1"/>
                        </a:solidFill>
                        <a:latin typeface="Calibri" pitchFamily="34" charset="0"/>
                        <a:cs typeface="Calibri" pitchFamily="34" charset="0"/>
                      </a:endParaRPr>
                    </a:p>
                  </a:txBody>
                  <a:tcPr/>
                </a:tc>
                <a:tc>
                  <a:txBody>
                    <a:bodyPr/>
                    <a:lstStyle/>
                    <a:p>
                      <a:endParaRPr lang="en-US" sz="1400" i="0" dirty="0">
                        <a:solidFill>
                          <a:schemeClr val="tx1"/>
                        </a:solidFill>
                        <a:latin typeface="Calibri" pitchFamily="34" charset="0"/>
                        <a:cs typeface="Calibri" pitchFamily="34" charset="0"/>
                      </a:endParaRPr>
                    </a:p>
                  </a:txBody>
                  <a:tcPr/>
                </a:tc>
                <a:tc>
                  <a:txBody>
                    <a:bodyPr/>
                    <a:lstStyle/>
                    <a:p>
                      <a:endParaRPr lang="en-US" sz="1400" i="0" dirty="0">
                        <a:solidFill>
                          <a:schemeClr val="tx1"/>
                        </a:solidFill>
                        <a:latin typeface="Calibri" pitchFamily="34" charset="0"/>
                        <a:cs typeface="Calibri" pitchFamily="34" charset="0"/>
                      </a:endParaRPr>
                    </a:p>
                  </a:txBody>
                  <a:tcPr/>
                </a:tc>
              </a:tr>
              <a:tr h="143838">
                <a:tc>
                  <a:txBody>
                    <a:bodyPr/>
                    <a:lstStyle/>
                    <a:p>
                      <a:pPr algn="ctr"/>
                      <a:r>
                        <a:rPr lang="en-US" sz="2000" b="1" i="0" baseline="-25000" dirty="0" smtClean="0">
                          <a:solidFill>
                            <a:schemeClr val="tx1"/>
                          </a:solidFill>
                          <a:latin typeface="Calibri" pitchFamily="34" charset="0"/>
                          <a:cs typeface="Calibri" pitchFamily="34" charset="0"/>
                        </a:rPr>
                        <a:t>Recording Needs (targets, records and performance)</a:t>
                      </a:r>
                      <a:endParaRPr lang="en-US" sz="2000" b="1" i="0" baseline="-25000" dirty="0">
                        <a:solidFill>
                          <a:schemeClr val="tx1"/>
                        </a:solidFill>
                        <a:latin typeface="Calibri" pitchFamily="34" charset="0"/>
                        <a:cs typeface="Calibri" pitchFamily="34" charset="0"/>
                      </a:endParaRPr>
                    </a:p>
                  </a:txBody>
                  <a:tcPr anchor="ctr"/>
                </a:tc>
                <a:tc>
                  <a:txBody>
                    <a:bodyPr/>
                    <a:lstStyle/>
                    <a:p>
                      <a:pPr marL="285750" indent="-285750">
                        <a:buFont typeface="Wingdings" pitchFamily="2" charset="2"/>
                        <a:buChar char="ü"/>
                      </a:pPr>
                      <a:r>
                        <a:rPr lang="en-US" sz="1400" b="1" i="0" dirty="0" smtClean="0">
                          <a:solidFill>
                            <a:schemeClr val="tx1"/>
                          </a:solidFill>
                          <a:latin typeface="Calibri" pitchFamily="34" charset="0"/>
                          <a:cs typeface="Calibri" pitchFamily="34" charset="0"/>
                        </a:rPr>
                        <a:t>Success Criteria</a:t>
                      </a:r>
                    </a:p>
                    <a:p>
                      <a:pPr marL="285750" indent="-285750">
                        <a:buFont typeface="Wingdings" pitchFamily="2" charset="2"/>
                        <a:buChar char="ü"/>
                      </a:pPr>
                      <a:r>
                        <a:rPr lang="en-US" sz="1400" b="1" i="0" dirty="0" smtClean="0">
                          <a:solidFill>
                            <a:schemeClr val="tx1"/>
                          </a:solidFill>
                          <a:latin typeface="Calibri" pitchFamily="34" charset="0"/>
                          <a:cs typeface="Calibri" pitchFamily="34" charset="0"/>
                        </a:rPr>
                        <a:t>Achievements</a:t>
                      </a:r>
                    </a:p>
                    <a:p>
                      <a:pPr marL="285750" indent="-285750">
                        <a:buFont typeface="Wingdings" pitchFamily="2" charset="2"/>
                        <a:buChar char="ü"/>
                      </a:pPr>
                      <a:r>
                        <a:rPr lang="en-US" sz="1400" b="1" i="0" dirty="0" smtClean="0">
                          <a:solidFill>
                            <a:schemeClr val="tx1"/>
                          </a:solidFill>
                          <a:latin typeface="Calibri" pitchFamily="34" charset="0"/>
                          <a:cs typeface="Calibri" pitchFamily="34" charset="0"/>
                        </a:rPr>
                        <a:t>Aspirations</a:t>
                      </a:r>
                      <a:endParaRPr lang="en-US" sz="1400" b="1" i="0" dirty="0">
                        <a:solidFill>
                          <a:schemeClr val="tx1"/>
                        </a:solidFill>
                        <a:latin typeface="Calibri" pitchFamily="34" charset="0"/>
                        <a:cs typeface="Calibri" pitchFamily="34" charset="0"/>
                      </a:endParaRPr>
                    </a:p>
                  </a:txBody>
                  <a:tcPr/>
                </a:tc>
                <a:tc>
                  <a:txBody>
                    <a:bodyPr/>
                    <a:lstStyle/>
                    <a:p>
                      <a:endParaRPr lang="en-US" sz="1400" i="0" dirty="0">
                        <a:solidFill>
                          <a:schemeClr val="tx1"/>
                        </a:solidFill>
                        <a:latin typeface="Calibri" pitchFamily="34" charset="0"/>
                        <a:cs typeface="Calibri" pitchFamily="34" charset="0"/>
                      </a:endParaRPr>
                    </a:p>
                  </a:txBody>
                  <a:tcPr/>
                </a:tc>
                <a:tc>
                  <a:txBody>
                    <a:bodyPr/>
                    <a:lstStyle/>
                    <a:p>
                      <a:endParaRPr lang="en-US" sz="1400" i="0" dirty="0">
                        <a:solidFill>
                          <a:schemeClr val="tx1"/>
                        </a:solidFill>
                        <a:latin typeface="Calibri" pitchFamily="34" charset="0"/>
                        <a:cs typeface="Calibri" pitchFamily="34" charset="0"/>
                      </a:endParaRPr>
                    </a:p>
                  </a:txBody>
                  <a:tcPr/>
                </a:tc>
                <a:tc>
                  <a:txBody>
                    <a:bodyPr/>
                    <a:lstStyle/>
                    <a:p>
                      <a:endParaRPr lang="en-US" sz="1400" i="0" dirty="0">
                        <a:solidFill>
                          <a:schemeClr val="tx1"/>
                        </a:solidFill>
                        <a:latin typeface="Calibri" pitchFamily="34" charset="0"/>
                        <a:cs typeface="Calibri" pitchFamily="34" charset="0"/>
                      </a:endParaRPr>
                    </a:p>
                  </a:txBody>
                  <a:tcPr/>
                </a:tc>
              </a:tr>
              <a:tr h="140030">
                <a:tc>
                  <a:txBody>
                    <a:bodyPr/>
                    <a:lstStyle/>
                    <a:p>
                      <a:pPr algn="ctr"/>
                      <a:r>
                        <a:rPr lang="en-US" sz="2000" b="1" i="0" baseline="-25000" dirty="0" smtClean="0">
                          <a:solidFill>
                            <a:schemeClr val="tx1"/>
                          </a:solidFill>
                          <a:latin typeface="Calibri" pitchFamily="34" charset="0"/>
                          <a:cs typeface="Calibri" pitchFamily="34" charset="0"/>
                        </a:rPr>
                        <a:t>Learning Style and Characteristics</a:t>
                      </a:r>
                      <a:endParaRPr lang="en-US" sz="2000" b="1" i="0" baseline="-25000" dirty="0">
                        <a:solidFill>
                          <a:schemeClr val="tx1"/>
                        </a:solidFill>
                        <a:latin typeface="Calibri" pitchFamily="34" charset="0"/>
                        <a:cs typeface="Calibri" pitchFamily="34" charset="0"/>
                      </a:endParaRPr>
                    </a:p>
                  </a:txBody>
                  <a:tcPr anchor="ctr"/>
                </a:tc>
                <a:tc>
                  <a:txBody>
                    <a:bodyPr/>
                    <a:lstStyle/>
                    <a:p>
                      <a:pPr marL="285750" indent="-285750">
                        <a:buFont typeface="Wingdings" pitchFamily="2" charset="2"/>
                        <a:buChar char="ü"/>
                      </a:pPr>
                      <a:r>
                        <a:rPr kumimoji="0" lang="en-GB" sz="1400" b="1" i="0" u="none" strike="noStrike" kern="1200" baseline="0" dirty="0" smtClean="0">
                          <a:solidFill>
                            <a:schemeClr val="dk1"/>
                          </a:solidFill>
                          <a:latin typeface="Calibri" pitchFamily="34" charset="0"/>
                          <a:ea typeface="+mn-ea"/>
                          <a:cs typeface="+mn-cs"/>
                        </a:rPr>
                        <a:t>Active and Reflective </a:t>
                      </a:r>
                    </a:p>
                    <a:p>
                      <a:pPr marL="285750" indent="-285750">
                        <a:buFont typeface="Wingdings" pitchFamily="2" charset="2"/>
                        <a:buChar char="ü"/>
                      </a:pPr>
                      <a:r>
                        <a:rPr kumimoji="0" lang="en-GB" sz="1400" b="1" i="0" u="none" strike="noStrike" kern="1200" baseline="0" dirty="0" smtClean="0">
                          <a:solidFill>
                            <a:schemeClr val="dk1"/>
                          </a:solidFill>
                          <a:latin typeface="Calibri" pitchFamily="34" charset="0"/>
                          <a:ea typeface="+mn-ea"/>
                          <a:cs typeface="+mn-cs"/>
                        </a:rPr>
                        <a:t>Visual and Auditory </a:t>
                      </a:r>
                    </a:p>
                    <a:p>
                      <a:pPr marL="285750" indent="-285750">
                        <a:buFont typeface="Wingdings" pitchFamily="2" charset="2"/>
                        <a:buChar char="ü"/>
                      </a:pPr>
                      <a:r>
                        <a:rPr kumimoji="0" lang="en-GB" sz="1400" b="1" i="0" u="none" strike="noStrike" kern="1200" baseline="0" dirty="0" smtClean="0">
                          <a:solidFill>
                            <a:schemeClr val="dk1"/>
                          </a:solidFill>
                          <a:latin typeface="Calibri" pitchFamily="34" charset="0"/>
                          <a:ea typeface="+mn-ea"/>
                          <a:cs typeface="+mn-cs"/>
                        </a:rPr>
                        <a:t>Physical </a:t>
                      </a:r>
                      <a:endParaRPr lang="en-US" sz="1400" b="1" i="0" dirty="0">
                        <a:solidFill>
                          <a:schemeClr val="tx1"/>
                        </a:solidFill>
                        <a:latin typeface="Calibri" pitchFamily="34" charset="0"/>
                        <a:cs typeface="Calibri" pitchFamily="34" charset="0"/>
                      </a:endParaRPr>
                    </a:p>
                  </a:txBody>
                  <a:tcPr/>
                </a:tc>
                <a:tc>
                  <a:txBody>
                    <a:bodyPr/>
                    <a:lstStyle/>
                    <a:p>
                      <a:endParaRPr lang="en-US" sz="1400" i="0" dirty="0">
                        <a:solidFill>
                          <a:schemeClr val="tx1"/>
                        </a:solidFill>
                        <a:latin typeface="Calibri" pitchFamily="34" charset="0"/>
                        <a:cs typeface="Calibri" pitchFamily="34" charset="0"/>
                      </a:endParaRPr>
                    </a:p>
                  </a:txBody>
                  <a:tcPr/>
                </a:tc>
                <a:tc>
                  <a:txBody>
                    <a:bodyPr/>
                    <a:lstStyle/>
                    <a:p>
                      <a:endParaRPr lang="en-US" sz="1400" i="0" dirty="0">
                        <a:solidFill>
                          <a:schemeClr val="tx1"/>
                        </a:solidFill>
                        <a:latin typeface="Calibri" pitchFamily="34" charset="0"/>
                        <a:cs typeface="Calibri" pitchFamily="34" charset="0"/>
                      </a:endParaRPr>
                    </a:p>
                  </a:txBody>
                  <a:tcPr/>
                </a:tc>
                <a:tc>
                  <a:txBody>
                    <a:bodyPr/>
                    <a:lstStyle/>
                    <a:p>
                      <a:endParaRPr lang="en-US" sz="1400" i="0" dirty="0">
                        <a:solidFill>
                          <a:schemeClr val="tx1"/>
                        </a:solidFill>
                        <a:latin typeface="Calibri" pitchFamily="34" charset="0"/>
                        <a:cs typeface="Calibri" pitchFamily="34" charset="0"/>
                      </a:endParaRPr>
                    </a:p>
                  </a:txBody>
                  <a:tcPr/>
                </a:tc>
              </a:tr>
              <a:tr h="0">
                <a:tc>
                  <a:txBody>
                    <a:bodyPr/>
                    <a:lstStyle/>
                    <a:p>
                      <a:pPr algn="ctr"/>
                      <a:r>
                        <a:rPr lang="en-US" sz="2000" b="1" i="0" baseline="-25000" dirty="0" smtClean="0">
                          <a:solidFill>
                            <a:schemeClr val="tx1"/>
                          </a:solidFill>
                          <a:latin typeface="Calibri" pitchFamily="34" charset="0"/>
                          <a:cs typeface="Calibri" pitchFamily="34" charset="0"/>
                        </a:rPr>
                        <a:t>Work Experience </a:t>
                      </a:r>
                      <a:endParaRPr lang="en-US" sz="2000" b="1" i="0" baseline="-25000" dirty="0">
                        <a:solidFill>
                          <a:schemeClr val="tx1"/>
                        </a:solidFill>
                        <a:latin typeface="Calibri" pitchFamily="34" charset="0"/>
                        <a:cs typeface="Calibri" pitchFamily="34" charset="0"/>
                      </a:endParaRPr>
                    </a:p>
                  </a:txBody>
                  <a:tcPr anchor="ctr"/>
                </a:tc>
                <a:tc>
                  <a:txBody>
                    <a:bodyPr/>
                    <a:lstStyle/>
                    <a:p>
                      <a:pPr marL="285750" indent="-285750">
                        <a:buFont typeface="Wingdings" pitchFamily="2" charset="2"/>
                        <a:buChar char="ü"/>
                      </a:pPr>
                      <a:r>
                        <a:rPr lang="en-US" sz="1400" b="1" i="0" dirty="0" smtClean="0">
                          <a:solidFill>
                            <a:schemeClr val="tx1"/>
                          </a:solidFill>
                          <a:latin typeface="Calibri" pitchFamily="34" charset="0"/>
                          <a:cs typeface="Calibri" pitchFamily="34" charset="0"/>
                        </a:rPr>
                        <a:t>Jobs</a:t>
                      </a:r>
                      <a:r>
                        <a:rPr lang="en-US" sz="1400" b="1" i="0" baseline="0" dirty="0" smtClean="0">
                          <a:solidFill>
                            <a:schemeClr val="tx1"/>
                          </a:solidFill>
                          <a:latin typeface="Calibri" pitchFamily="34" charset="0"/>
                          <a:cs typeface="Calibri" pitchFamily="34" charset="0"/>
                        </a:rPr>
                        <a:t> </a:t>
                      </a:r>
                      <a:endParaRPr lang="en-US" sz="1400" b="1" i="0" dirty="0">
                        <a:solidFill>
                          <a:schemeClr val="tx1"/>
                        </a:solidFill>
                        <a:latin typeface="Calibri" pitchFamily="34" charset="0"/>
                        <a:cs typeface="Calibri" pitchFamily="34" charset="0"/>
                      </a:endParaRPr>
                    </a:p>
                  </a:txBody>
                  <a:tcPr/>
                </a:tc>
                <a:tc>
                  <a:txBody>
                    <a:bodyPr/>
                    <a:lstStyle/>
                    <a:p>
                      <a:endParaRPr lang="en-US" sz="1400" i="0" dirty="0">
                        <a:solidFill>
                          <a:schemeClr val="tx1"/>
                        </a:solidFill>
                        <a:latin typeface="Calibri" pitchFamily="34" charset="0"/>
                        <a:cs typeface="Calibri" pitchFamily="34" charset="0"/>
                      </a:endParaRPr>
                    </a:p>
                  </a:txBody>
                  <a:tcPr/>
                </a:tc>
                <a:tc>
                  <a:txBody>
                    <a:bodyPr/>
                    <a:lstStyle/>
                    <a:p>
                      <a:endParaRPr lang="en-US" sz="1400" i="0" dirty="0">
                        <a:solidFill>
                          <a:schemeClr val="tx1"/>
                        </a:solidFill>
                        <a:latin typeface="Calibri" pitchFamily="34" charset="0"/>
                        <a:cs typeface="Calibri" pitchFamily="34" charset="0"/>
                      </a:endParaRPr>
                    </a:p>
                  </a:txBody>
                  <a:tcPr/>
                </a:tc>
                <a:tc>
                  <a:txBody>
                    <a:bodyPr/>
                    <a:lstStyle/>
                    <a:p>
                      <a:endParaRPr lang="en-US" sz="1400" i="0" dirty="0">
                        <a:solidFill>
                          <a:schemeClr val="tx1"/>
                        </a:solidFill>
                        <a:latin typeface="Calibri" pitchFamily="34" charset="0"/>
                        <a:cs typeface="Calibri" pitchFamily="34" charset="0"/>
                      </a:endParaRPr>
                    </a:p>
                  </a:txBody>
                  <a:tcPr/>
                </a:tc>
              </a:tr>
            </a:tbl>
          </a:graphicData>
        </a:graphic>
      </p:graphicFrame>
      <p:sp>
        <p:nvSpPr>
          <p:cNvPr id="8" name="Title 1"/>
          <p:cNvSpPr>
            <a:spLocks noGrp="1"/>
          </p:cNvSpPr>
          <p:nvPr>
            <p:ph type="title"/>
          </p:nvPr>
        </p:nvSpPr>
        <p:spPr>
          <a:xfrm>
            <a:off x="107504" y="111224"/>
            <a:ext cx="8229600" cy="509464"/>
          </a:xfrm>
        </p:spPr>
        <p:txBody>
          <a:bodyPr>
            <a:noAutofit/>
          </a:bodyPr>
          <a:lstStyle/>
          <a:p>
            <a:r>
              <a:rPr lang="en-GB" sz="4000" b="1" dirty="0" smtClean="0"/>
              <a:t>P7.1 – Skills and Experiences</a:t>
            </a:r>
            <a:endParaRPr lang="en-US" sz="4000" b="1" dirty="0"/>
          </a:p>
        </p:txBody>
      </p:sp>
      <p:sp>
        <p:nvSpPr>
          <p:cNvPr id="6" name="Rectangle 5"/>
          <p:cNvSpPr/>
          <p:nvPr/>
        </p:nvSpPr>
        <p:spPr>
          <a:xfrm>
            <a:off x="177646" y="657264"/>
            <a:ext cx="8714834" cy="5693866"/>
          </a:xfrm>
          <a:prstGeom prst="rect">
            <a:avLst/>
          </a:prstGeom>
        </p:spPr>
        <p:txBody>
          <a:bodyPr wrap="square">
            <a:spAutoFit/>
          </a:bodyPr>
          <a:lstStyle/>
          <a:p>
            <a:r>
              <a:rPr lang="en-GB" sz="1600" dirty="0" smtClean="0">
                <a:latin typeface="Calibri" pitchFamily="34" charset="0"/>
                <a:cs typeface="Calibri" pitchFamily="34" charset="0"/>
              </a:rPr>
              <a:t>In business an individuals </a:t>
            </a:r>
            <a:r>
              <a:rPr lang="en-GB" sz="1600" b="1" dirty="0" smtClean="0">
                <a:latin typeface="Calibri" pitchFamily="34" charset="0"/>
                <a:cs typeface="Calibri" pitchFamily="34" charset="0"/>
              </a:rPr>
              <a:t>skills and experiences vary a great deal</a:t>
            </a:r>
            <a:r>
              <a:rPr lang="en-GB" sz="1600" dirty="0" smtClean="0">
                <a:latin typeface="Calibri" pitchFamily="34" charset="0"/>
                <a:cs typeface="Calibri" pitchFamily="34" charset="0"/>
              </a:rPr>
              <a:t>. e.g.  </a:t>
            </a:r>
          </a:p>
          <a:p>
            <a:pPr marL="457200" indent="-457200">
              <a:buFont typeface="Arial" pitchFamily="34" charset="0"/>
              <a:buChar char="•"/>
            </a:pPr>
            <a:r>
              <a:rPr lang="en-GB" sz="1600" dirty="0" smtClean="0">
                <a:latin typeface="Calibri" pitchFamily="34" charset="0"/>
                <a:cs typeface="Calibri" pitchFamily="34" charset="0"/>
              </a:rPr>
              <a:t>An accountant needs to be good at managing the financial health of a business </a:t>
            </a:r>
          </a:p>
          <a:p>
            <a:pPr marL="457200" indent="-457200">
              <a:buFont typeface="Arial" pitchFamily="34" charset="0"/>
              <a:buChar char="•"/>
            </a:pPr>
            <a:r>
              <a:rPr lang="en-GB" sz="1600" dirty="0" smtClean="0">
                <a:latin typeface="Calibri" pitchFamily="34" charset="0"/>
                <a:cs typeface="Calibri" pitchFamily="34" charset="0"/>
              </a:rPr>
              <a:t>A marketing executive needs to understand what will sell and how to sell it.</a:t>
            </a:r>
          </a:p>
          <a:p>
            <a:pPr marL="457200" indent="-457200">
              <a:buFont typeface="Arial" pitchFamily="34" charset="0"/>
              <a:buChar char="•"/>
            </a:pPr>
            <a:endParaRPr lang="en-GB" sz="2800" dirty="0">
              <a:latin typeface="Calibri" pitchFamily="34" charset="0"/>
              <a:cs typeface="Calibri" pitchFamily="34" charset="0"/>
            </a:endParaRPr>
          </a:p>
          <a:p>
            <a:pPr marL="457200" indent="-457200">
              <a:buFont typeface="Arial" pitchFamily="34" charset="0"/>
              <a:buChar char="•"/>
            </a:pPr>
            <a:endParaRPr lang="en-GB" sz="1600" dirty="0" smtClean="0">
              <a:latin typeface="Calibri" pitchFamily="34" charset="0"/>
              <a:cs typeface="Calibri" pitchFamily="34" charset="0"/>
            </a:endParaRPr>
          </a:p>
          <a:p>
            <a:pPr marL="457200" indent="-457200">
              <a:buFont typeface="Arial" pitchFamily="34" charset="0"/>
              <a:buChar char="•"/>
            </a:pPr>
            <a:endParaRPr lang="en-GB" sz="1600" dirty="0">
              <a:latin typeface="Calibri" pitchFamily="34" charset="0"/>
              <a:cs typeface="Calibri" pitchFamily="34" charset="0"/>
            </a:endParaRPr>
          </a:p>
          <a:p>
            <a:pPr marL="457200" indent="-457200">
              <a:buFont typeface="Arial" pitchFamily="34" charset="0"/>
              <a:buChar char="•"/>
            </a:pPr>
            <a:endParaRPr lang="en-GB" sz="1600" dirty="0" smtClean="0">
              <a:latin typeface="Calibri" pitchFamily="34" charset="0"/>
              <a:cs typeface="Calibri" pitchFamily="34" charset="0"/>
            </a:endParaRPr>
          </a:p>
          <a:p>
            <a:pPr marL="457200" indent="-457200">
              <a:buFont typeface="Arial" pitchFamily="34" charset="0"/>
              <a:buChar char="•"/>
            </a:pPr>
            <a:endParaRPr lang="en-GB" sz="1600" dirty="0">
              <a:latin typeface="Calibri" pitchFamily="34" charset="0"/>
              <a:cs typeface="Calibri" pitchFamily="34" charset="0"/>
            </a:endParaRPr>
          </a:p>
          <a:p>
            <a:pPr marL="457200" indent="-457200">
              <a:buFont typeface="Arial" pitchFamily="34" charset="0"/>
              <a:buChar char="•"/>
            </a:pPr>
            <a:endParaRPr lang="en-GB" sz="1600" dirty="0" smtClean="0">
              <a:latin typeface="Calibri" pitchFamily="34" charset="0"/>
              <a:cs typeface="Calibri" pitchFamily="34" charset="0"/>
            </a:endParaRPr>
          </a:p>
          <a:p>
            <a:pPr marL="457200" indent="-457200">
              <a:buFont typeface="Arial" pitchFamily="34" charset="0"/>
              <a:buChar char="•"/>
            </a:pPr>
            <a:endParaRPr lang="en-GB" sz="1600" dirty="0">
              <a:latin typeface="Calibri" pitchFamily="34" charset="0"/>
              <a:cs typeface="Calibri" pitchFamily="34" charset="0"/>
            </a:endParaRPr>
          </a:p>
          <a:p>
            <a:pPr marL="457200" indent="-457200">
              <a:buFont typeface="Arial" pitchFamily="34" charset="0"/>
              <a:buChar char="•"/>
            </a:pPr>
            <a:endParaRPr lang="en-GB" sz="1600" dirty="0" smtClean="0">
              <a:latin typeface="Calibri" pitchFamily="34" charset="0"/>
              <a:cs typeface="Calibri" pitchFamily="34" charset="0"/>
            </a:endParaRPr>
          </a:p>
          <a:p>
            <a:pPr marL="457200" indent="-457200">
              <a:buFont typeface="Arial" pitchFamily="34" charset="0"/>
              <a:buChar char="•"/>
            </a:pPr>
            <a:endParaRPr lang="en-GB" sz="1600" dirty="0">
              <a:latin typeface="Calibri" pitchFamily="34" charset="0"/>
              <a:cs typeface="Calibri" pitchFamily="34" charset="0"/>
            </a:endParaRPr>
          </a:p>
          <a:p>
            <a:pPr marL="457200" indent="-457200">
              <a:buFont typeface="Arial" pitchFamily="34" charset="0"/>
              <a:buChar char="•"/>
            </a:pPr>
            <a:endParaRPr lang="en-GB" sz="1600" dirty="0" smtClean="0">
              <a:latin typeface="Calibri" pitchFamily="34" charset="0"/>
              <a:cs typeface="Calibri" pitchFamily="34" charset="0"/>
            </a:endParaRPr>
          </a:p>
          <a:p>
            <a:pPr marL="457200" indent="-457200">
              <a:buFont typeface="Arial" pitchFamily="34" charset="0"/>
              <a:buChar char="•"/>
            </a:pPr>
            <a:endParaRPr lang="en-GB" sz="1600" dirty="0">
              <a:latin typeface="Calibri" pitchFamily="34" charset="0"/>
              <a:cs typeface="Calibri" pitchFamily="34" charset="0"/>
            </a:endParaRPr>
          </a:p>
          <a:p>
            <a:pPr marL="457200" indent="-457200">
              <a:buFont typeface="Arial" pitchFamily="34" charset="0"/>
              <a:buChar char="•"/>
            </a:pPr>
            <a:endParaRPr lang="en-GB" sz="1600" dirty="0" smtClean="0">
              <a:latin typeface="Calibri" pitchFamily="34" charset="0"/>
              <a:cs typeface="Calibri" pitchFamily="34" charset="0"/>
            </a:endParaRPr>
          </a:p>
          <a:p>
            <a:pPr marL="457200" indent="-457200">
              <a:buFont typeface="Arial" pitchFamily="34" charset="0"/>
              <a:buChar char="•"/>
            </a:pPr>
            <a:endParaRPr lang="en-GB" sz="1600" dirty="0">
              <a:latin typeface="Calibri" pitchFamily="34" charset="0"/>
              <a:cs typeface="Calibri" pitchFamily="34" charset="0"/>
            </a:endParaRPr>
          </a:p>
          <a:p>
            <a:pPr marL="457200" indent="-457200">
              <a:buFont typeface="Arial" pitchFamily="34" charset="0"/>
              <a:buChar char="•"/>
            </a:pPr>
            <a:endParaRPr lang="en-GB" sz="1600" dirty="0" smtClean="0">
              <a:latin typeface="Calibri" pitchFamily="34" charset="0"/>
              <a:cs typeface="Calibri" pitchFamily="34" charset="0"/>
            </a:endParaRPr>
          </a:p>
          <a:p>
            <a:pPr marL="457200" indent="-457200">
              <a:buFont typeface="Arial" pitchFamily="34" charset="0"/>
              <a:buChar char="•"/>
            </a:pPr>
            <a:endParaRPr lang="en-GB" sz="1600" dirty="0">
              <a:latin typeface="Calibri" pitchFamily="34" charset="0"/>
              <a:cs typeface="Calibri" pitchFamily="34" charset="0"/>
            </a:endParaRPr>
          </a:p>
          <a:p>
            <a:r>
              <a:rPr lang="en-GB" sz="1600" b="1" dirty="0" smtClean="0">
                <a:latin typeface="Calibri" pitchFamily="34" charset="0"/>
                <a:cs typeface="Calibri" pitchFamily="34" charset="0"/>
              </a:rPr>
              <a:t>P7.1 – Task 01 </a:t>
            </a:r>
            <a:r>
              <a:rPr lang="en-GB" sz="1600" dirty="0">
                <a:latin typeface="Calibri" pitchFamily="34" charset="0"/>
                <a:cs typeface="Calibri" pitchFamily="34" charset="0"/>
              </a:rPr>
              <a:t>– Using each heading, </a:t>
            </a:r>
            <a:r>
              <a:rPr lang="en-GB" sz="1600" b="1" dirty="0">
                <a:latin typeface="Calibri" pitchFamily="34" charset="0"/>
                <a:cs typeface="Calibri" pitchFamily="34" charset="0"/>
              </a:rPr>
              <a:t>explain what skills you have </a:t>
            </a:r>
            <a:r>
              <a:rPr lang="en-GB" sz="1600" dirty="0">
                <a:latin typeface="Calibri" pitchFamily="34" charset="0"/>
                <a:cs typeface="Calibri" pitchFamily="34" charset="0"/>
              </a:rPr>
              <a:t>that relates to these.  </a:t>
            </a:r>
          </a:p>
          <a:p>
            <a:r>
              <a:rPr lang="en-GB" sz="1600" b="1" dirty="0" smtClean="0">
                <a:latin typeface="Calibri" pitchFamily="34" charset="0"/>
                <a:cs typeface="Calibri" pitchFamily="34" charset="0"/>
              </a:rPr>
              <a:t>M3.1 – Task 02 </a:t>
            </a:r>
            <a:r>
              <a:rPr lang="en-GB" sz="1600" dirty="0">
                <a:latin typeface="Calibri" pitchFamily="34" charset="0"/>
                <a:cs typeface="Calibri" pitchFamily="34" charset="0"/>
              </a:rPr>
              <a:t>– </a:t>
            </a:r>
            <a:r>
              <a:rPr lang="en-GB" sz="1600" b="1" dirty="0">
                <a:latin typeface="Calibri" pitchFamily="34" charset="0"/>
                <a:cs typeface="Calibri" pitchFamily="34" charset="0"/>
              </a:rPr>
              <a:t>Analyse why</a:t>
            </a:r>
            <a:r>
              <a:rPr lang="en-GB" sz="1600" dirty="0">
                <a:latin typeface="Calibri" pitchFamily="34" charset="0"/>
                <a:cs typeface="Calibri" pitchFamily="34" charset="0"/>
              </a:rPr>
              <a:t> these </a:t>
            </a:r>
            <a:r>
              <a:rPr lang="en-GB" sz="1600" b="1" dirty="0">
                <a:latin typeface="Calibri" pitchFamily="34" charset="0"/>
                <a:cs typeface="Calibri" pitchFamily="34" charset="0"/>
              </a:rPr>
              <a:t>areas are important </a:t>
            </a:r>
            <a:r>
              <a:rPr lang="en-GB" sz="1600" dirty="0">
                <a:latin typeface="Calibri" pitchFamily="34" charset="0"/>
                <a:cs typeface="Calibri" pitchFamily="34" charset="0"/>
              </a:rPr>
              <a:t>and whether you </a:t>
            </a:r>
            <a:r>
              <a:rPr lang="en-GB" sz="1600" b="1" dirty="0">
                <a:latin typeface="Calibri" pitchFamily="34" charset="0"/>
                <a:cs typeface="Calibri" pitchFamily="34" charset="0"/>
              </a:rPr>
              <a:t>need to develop or address </a:t>
            </a:r>
            <a:r>
              <a:rPr lang="en-GB" sz="1600" dirty="0">
                <a:latin typeface="Calibri" pitchFamily="34" charset="0"/>
                <a:cs typeface="Calibri" pitchFamily="34" charset="0"/>
              </a:rPr>
              <a:t>for future </a:t>
            </a:r>
            <a:r>
              <a:rPr lang="en-GB" sz="1600" dirty="0" smtClean="0">
                <a:latin typeface="Calibri" pitchFamily="34" charset="0"/>
                <a:cs typeface="Calibri" pitchFamily="34" charset="0"/>
              </a:rPr>
              <a:t>needs - e.g</a:t>
            </a:r>
            <a:r>
              <a:rPr lang="en-GB" sz="1600" dirty="0">
                <a:latin typeface="Calibri" pitchFamily="34" charset="0"/>
                <a:cs typeface="Calibri" pitchFamily="34" charset="0"/>
              </a:rPr>
              <a:t>. - if a certain skill is not great, then how would you gain the relevant skills to </a:t>
            </a:r>
            <a:r>
              <a:rPr lang="en-GB" sz="1600" dirty="0" smtClean="0">
                <a:latin typeface="Calibri" pitchFamily="34" charset="0"/>
                <a:cs typeface="Calibri" pitchFamily="34" charset="0"/>
              </a:rPr>
              <a:t>improve</a:t>
            </a:r>
            <a:endParaRPr lang="en-GB" sz="1600" dirty="0"/>
          </a:p>
        </p:txBody>
      </p:sp>
    </p:spTree>
    <p:extLst>
      <p:ext uri="{BB962C8B-B14F-4D97-AF65-F5344CB8AC3E}">
        <p14:creationId xmlns:p14="http://schemas.microsoft.com/office/powerpoint/2010/main" val="19657840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692696"/>
            <a:ext cx="8712968" cy="5717320"/>
          </a:xfrm>
        </p:spPr>
        <p:txBody>
          <a:bodyPr>
            <a:normAutofit/>
          </a:bodyPr>
          <a:lstStyle/>
          <a:p>
            <a:pPr marL="0" lvl="1" indent="0">
              <a:buNone/>
            </a:pPr>
            <a:r>
              <a:rPr lang="en-US" sz="2000" dirty="0" smtClean="0"/>
              <a:t>Strengths and weaknesses – what do you identify as your strengths and weaknesses if you were to be applying a job of your dreams</a:t>
            </a:r>
          </a:p>
          <a:p>
            <a:pPr marL="342900" lvl="1" indent="-342900">
              <a:buNone/>
            </a:pPr>
            <a:endParaRPr lang="en-US" sz="2800" dirty="0" smtClean="0"/>
          </a:p>
          <a:p>
            <a:pPr marL="342900" lvl="1" indent="-342900">
              <a:buNone/>
            </a:pPr>
            <a:endParaRPr lang="en-US" sz="2000" dirty="0" smtClean="0"/>
          </a:p>
          <a:p>
            <a:pPr marL="342900" lvl="1" indent="-342900">
              <a:buNone/>
            </a:pPr>
            <a:endParaRPr lang="en-US" sz="2000" dirty="0" smtClean="0"/>
          </a:p>
          <a:p>
            <a:pPr marL="342900" lvl="1" indent="-342900">
              <a:buNone/>
            </a:pPr>
            <a:endParaRPr lang="en-US" sz="2000" dirty="0" smtClean="0"/>
          </a:p>
          <a:p>
            <a:pPr marL="342900" lvl="1" indent="-342900">
              <a:buNone/>
            </a:pPr>
            <a:endParaRPr lang="en-US" sz="2000" dirty="0" smtClean="0"/>
          </a:p>
          <a:p>
            <a:pPr marL="342900" lvl="1" indent="-342900">
              <a:buNone/>
            </a:pPr>
            <a:endParaRPr lang="en-US" sz="2000" dirty="0" smtClean="0"/>
          </a:p>
          <a:p>
            <a:pPr marL="342900" lvl="1" indent="-342900">
              <a:buNone/>
            </a:pPr>
            <a:endParaRPr lang="en-US" sz="2000" dirty="0" smtClean="0"/>
          </a:p>
          <a:p>
            <a:pPr marL="342900" lvl="1" indent="-342900">
              <a:buNone/>
            </a:pPr>
            <a:endParaRPr lang="en-US" sz="3200" dirty="0" smtClean="0"/>
          </a:p>
          <a:p>
            <a:pPr marL="0" indent="0">
              <a:buNone/>
            </a:pPr>
            <a:r>
              <a:rPr lang="en-GB" sz="2000" b="1" dirty="0" smtClean="0"/>
              <a:t>P7.2 – Task 03 – </a:t>
            </a:r>
            <a:r>
              <a:rPr lang="en-GB" sz="2000" dirty="0" smtClean="0"/>
              <a:t>Explain what strengths and weaknesses you have – in relation to your dream job </a:t>
            </a:r>
          </a:p>
          <a:p>
            <a:pPr marL="0" indent="0">
              <a:buNone/>
            </a:pPr>
            <a:r>
              <a:rPr lang="en-GB" sz="2000" b="1" dirty="0" smtClean="0"/>
              <a:t>M3.2</a:t>
            </a:r>
            <a:r>
              <a:rPr lang="en-GB" sz="2000" b="1" dirty="0"/>
              <a:t> </a:t>
            </a:r>
            <a:r>
              <a:rPr lang="en-GB" sz="2000" b="1" dirty="0" smtClean="0"/>
              <a:t>– Task 04 – </a:t>
            </a:r>
            <a:r>
              <a:rPr lang="en-GB" sz="2000" dirty="0" smtClean="0"/>
              <a:t>Analyse the strengths and weaknesses and how these could be remedied</a:t>
            </a:r>
            <a:endParaRPr lang="en-US" sz="2400" dirty="0"/>
          </a:p>
        </p:txBody>
      </p:sp>
      <p:graphicFrame>
        <p:nvGraphicFramePr>
          <p:cNvPr id="5" name="Table 4"/>
          <p:cNvGraphicFramePr>
            <a:graphicFrameLocks noGrp="1"/>
          </p:cNvGraphicFramePr>
          <p:nvPr>
            <p:extLst>
              <p:ext uri="{D42A27DB-BD31-4B8C-83A1-F6EECF244321}">
                <p14:modId xmlns:p14="http://schemas.microsoft.com/office/powerpoint/2010/main" val="1464985562"/>
              </p:ext>
            </p:extLst>
          </p:nvPr>
        </p:nvGraphicFramePr>
        <p:xfrm>
          <a:off x="287429" y="1628800"/>
          <a:ext cx="8677059" cy="3002280"/>
        </p:xfrm>
        <a:graphic>
          <a:graphicData uri="http://schemas.openxmlformats.org/drawingml/2006/table">
            <a:tbl>
              <a:tblPr firstRow="1" bandRow="1">
                <a:tableStyleId>{5C22544A-7EE6-4342-B048-85BDC9FD1C3A}</a:tableStyleId>
              </a:tblPr>
              <a:tblGrid>
                <a:gridCol w="2892353"/>
                <a:gridCol w="2892353"/>
                <a:gridCol w="2892353"/>
              </a:tblGrid>
              <a:tr h="370840">
                <a:tc>
                  <a:txBody>
                    <a:bodyPr/>
                    <a:lstStyle/>
                    <a:p>
                      <a:pPr algn="ctr"/>
                      <a:r>
                        <a:rPr lang="en-GB" sz="1800" dirty="0" smtClean="0">
                          <a:solidFill>
                            <a:schemeClr val="tx1"/>
                          </a:solidFill>
                          <a:latin typeface="Calibri" pitchFamily="34" charset="0"/>
                          <a:cs typeface="Calibri" pitchFamily="34" charset="0"/>
                        </a:rPr>
                        <a:t>Strengths</a:t>
                      </a:r>
                      <a:endParaRPr lang="en-US" sz="1800" dirty="0">
                        <a:solidFill>
                          <a:schemeClr val="tx1"/>
                        </a:solidFill>
                        <a:latin typeface="Calibri" pitchFamily="34" charset="0"/>
                        <a:cs typeface="Calibri" pitchFamily="34" charset="0"/>
                      </a:endParaRPr>
                    </a:p>
                  </a:txBody>
                  <a:tcPr/>
                </a:tc>
                <a:tc>
                  <a:txBody>
                    <a:bodyPr/>
                    <a:lstStyle/>
                    <a:p>
                      <a:pPr algn="ctr"/>
                      <a:r>
                        <a:rPr lang="en-GB" sz="1800" dirty="0" smtClean="0">
                          <a:solidFill>
                            <a:schemeClr val="tx1"/>
                          </a:solidFill>
                          <a:latin typeface="Calibri" pitchFamily="34" charset="0"/>
                          <a:cs typeface="Calibri" pitchFamily="34" charset="0"/>
                        </a:rPr>
                        <a:t>Reason</a:t>
                      </a:r>
                      <a:endParaRPr lang="en-US" sz="1800" dirty="0">
                        <a:solidFill>
                          <a:schemeClr val="tx1"/>
                        </a:solidFill>
                        <a:latin typeface="Calibri" pitchFamily="34" charset="0"/>
                        <a:cs typeface="Calibri"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dirty="0" smtClean="0">
                          <a:solidFill>
                            <a:schemeClr val="tx1"/>
                          </a:solidFill>
                          <a:latin typeface="Calibri" pitchFamily="34" charset="0"/>
                          <a:cs typeface="Calibri" pitchFamily="34" charset="0"/>
                        </a:rPr>
                        <a:t>Analyses/ Remedy</a:t>
                      </a:r>
                      <a:endParaRPr lang="en-US" sz="1800" dirty="0" smtClean="0">
                        <a:solidFill>
                          <a:schemeClr val="tx1"/>
                        </a:solidFill>
                        <a:latin typeface="Calibri" pitchFamily="34" charset="0"/>
                        <a:cs typeface="Calibri" pitchFamily="34" charset="0"/>
                      </a:endParaRPr>
                    </a:p>
                  </a:txBody>
                  <a:tcPr/>
                </a:tc>
              </a:tr>
              <a:tr h="370840">
                <a:tc>
                  <a:txBody>
                    <a:bodyPr/>
                    <a:lstStyle/>
                    <a:p>
                      <a:r>
                        <a:rPr lang="en-GB" sz="1600" dirty="0" smtClean="0">
                          <a:solidFill>
                            <a:schemeClr val="tx1"/>
                          </a:solidFill>
                          <a:latin typeface="Calibri" pitchFamily="34" charset="0"/>
                          <a:cs typeface="Calibri" pitchFamily="34" charset="0"/>
                        </a:rPr>
                        <a:t>I am passionate about model railways and have been an avid collector for 15 years.</a:t>
                      </a:r>
                      <a:endParaRPr lang="en-US" sz="1600" dirty="0">
                        <a:solidFill>
                          <a:schemeClr val="tx1"/>
                        </a:solidFill>
                        <a:latin typeface="Calibri" pitchFamily="34" charset="0"/>
                        <a:cs typeface="Calibri" pitchFamily="34" charset="0"/>
                      </a:endParaRPr>
                    </a:p>
                  </a:txBody>
                  <a:tcPr/>
                </a:tc>
                <a:tc>
                  <a:txBody>
                    <a:bodyPr/>
                    <a:lstStyle/>
                    <a:p>
                      <a:r>
                        <a:rPr lang="en-GB" sz="1600" dirty="0" smtClean="0">
                          <a:solidFill>
                            <a:schemeClr val="tx1"/>
                          </a:solidFill>
                          <a:latin typeface="Calibri" pitchFamily="34" charset="0"/>
                          <a:cs typeface="Calibri" pitchFamily="34" charset="0"/>
                        </a:rPr>
                        <a:t>This will help with the identification of the various</a:t>
                      </a:r>
                      <a:r>
                        <a:rPr lang="en-GB" sz="1600" baseline="0" dirty="0" smtClean="0">
                          <a:solidFill>
                            <a:schemeClr val="tx1"/>
                          </a:solidFill>
                          <a:latin typeface="Calibri" pitchFamily="34" charset="0"/>
                          <a:cs typeface="Calibri" pitchFamily="34" charset="0"/>
                        </a:rPr>
                        <a:t> scales and technical aspects of the business.</a:t>
                      </a:r>
                      <a:endParaRPr lang="en-US" sz="1600" dirty="0">
                        <a:solidFill>
                          <a:schemeClr val="tx1"/>
                        </a:solidFill>
                        <a:latin typeface="Calibri" pitchFamily="34" charset="0"/>
                        <a:cs typeface="Calibri" pitchFamily="34" charset="0"/>
                      </a:endParaRPr>
                    </a:p>
                  </a:txBody>
                  <a:tcPr/>
                </a:tc>
                <a:tc>
                  <a:txBody>
                    <a:bodyPr/>
                    <a:lstStyle/>
                    <a:p>
                      <a:r>
                        <a:rPr lang="en-GB" sz="1600" dirty="0" smtClean="0">
                          <a:solidFill>
                            <a:schemeClr val="tx1"/>
                          </a:solidFill>
                          <a:latin typeface="Calibri" pitchFamily="34" charset="0"/>
                          <a:cs typeface="Calibri" pitchFamily="34" charset="0"/>
                        </a:rPr>
                        <a:t>Use this knowledge to plan the layout of</a:t>
                      </a:r>
                      <a:r>
                        <a:rPr lang="en-GB" sz="1600" baseline="0" dirty="0" smtClean="0">
                          <a:solidFill>
                            <a:schemeClr val="tx1"/>
                          </a:solidFill>
                          <a:latin typeface="Calibri" pitchFamily="34" charset="0"/>
                          <a:cs typeface="Calibri" pitchFamily="34" charset="0"/>
                        </a:rPr>
                        <a:t> store.....</a:t>
                      </a:r>
                      <a:endParaRPr lang="en-GB" sz="1600" dirty="0">
                        <a:solidFill>
                          <a:schemeClr val="tx1"/>
                        </a:solidFill>
                        <a:latin typeface="Calibri" pitchFamily="34" charset="0"/>
                        <a:cs typeface="Calibri" pitchFamily="34" charset="0"/>
                      </a:endParaRPr>
                    </a:p>
                  </a:txBody>
                  <a:tcPr/>
                </a:tc>
              </a:tr>
              <a:tr h="370840">
                <a:tc>
                  <a:txBody>
                    <a:bodyPr/>
                    <a:lstStyle/>
                    <a:p>
                      <a:endParaRPr lang="en-US" sz="1600" dirty="0">
                        <a:solidFill>
                          <a:schemeClr val="tx1"/>
                        </a:solidFill>
                        <a:latin typeface="Calibri" pitchFamily="34" charset="0"/>
                        <a:cs typeface="Calibri" pitchFamily="34" charset="0"/>
                      </a:endParaRPr>
                    </a:p>
                  </a:txBody>
                  <a:tcPr/>
                </a:tc>
                <a:tc>
                  <a:txBody>
                    <a:bodyPr/>
                    <a:lstStyle/>
                    <a:p>
                      <a:endParaRPr lang="en-US" sz="1600" dirty="0">
                        <a:solidFill>
                          <a:schemeClr val="tx1"/>
                        </a:solidFill>
                        <a:latin typeface="Calibri" pitchFamily="34" charset="0"/>
                        <a:cs typeface="Calibri" pitchFamily="34" charset="0"/>
                      </a:endParaRPr>
                    </a:p>
                  </a:txBody>
                  <a:tcPr/>
                </a:tc>
                <a:tc>
                  <a:txBody>
                    <a:bodyPr/>
                    <a:lstStyle/>
                    <a:p>
                      <a:endParaRPr lang="en-US" sz="1600" dirty="0">
                        <a:solidFill>
                          <a:schemeClr val="tx1"/>
                        </a:solidFill>
                        <a:latin typeface="Calibri" pitchFamily="34" charset="0"/>
                        <a:cs typeface="Calibri" pitchFamily="34" charset="0"/>
                      </a:endParaRPr>
                    </a:p>
                  </a:txBody>
                  <a:tcPr/>
                </a:tc>
              </a:tr>
              <a:tr h="370840">
                <a:tc>
                  <a:txBody>
                    <a:bodyPr/>
                    <a:lstStyle/>
                    <a:p>
                      <a:pPr algn="ctr"/>
                      <a:r>
                        <a:rPr lang="en-GB" sz="1800" b="1" dirty="0" smtClean="0">
                          <a:solidFill>
                            <a:schemeClr val="tx1"/>
                          </a:solidFill>
                          <a:latin typeface="Calibri" pitchFamily="34" charset="0"/>
                          <a:cs typeface="Calibri" pitchFamily="34" charset="0"/>
                        </a:rPr>
                        <a:t>Weaknesses</a:t>
                      </a:r>
                      <a:endParaRPr lang="en-US" sz="1800" b="1" dirty="0">
                        <a:solidFill>
                          <a:schemeClr val="tx1"/>
                        </a:solidFill>
                        <a:latin typeface="Calibri" pitchFamily="34" charset="0"/>
                        <a:cs typeface="Calibri" pitchFamily="34" charset="0"/>
                      </a:endParaRPr>
                    </a:p>
                  </a:txBody>
                  <a:tcPr/>
                </a:tc>
                <a:tc>
                  <a:txBody>
                    <a:bodyPr/>
                    <a:lstStyle/>
                    <a:p>
                      <a:pPr algn="ctr"/>
                      <a:r>
                        <a:rPr lang="en-GB" sz="1800" b="1" dirty="0" smtClean="0">
                          <a:solidFill>
                            <a:schemeClr val="tx1"/>
                          </a:solidFill>
                          <a:latin typeface="Calibri" pitchFamily="34" charset="0"/>
                          <a:cs typeface="Calibri" pitchFamily="34" charset="0"/>
                        </a:rPr>
                        <a:t>Reason</a:t>
                      </a:r>
                      <a:endParaRPr lang="en-US" sz="1800" b="1" dirty="0">
                        <a:solidFill>
                          <a:schemeClr val="tx1"/>
                        </a:solidFill>
                        <a:latin typeface="Calibri" pitchFamily="34" charset="0"/>
                        <a:cs typeface="Calibri" pitchFamily="34" charset="0"/>
                      </a:endParaRPr>
                    </a:p>
                  </a:txBody>
                  <a:tcPr/>
                </a:tc>
                <a:tc>
                  <a:txBody>
                    <a:bodyPr/>
                    <a:lstStyle/>
                    <a:p>
                      <a:pPr algn="ctr"/>
                      <a:r>
                        <a:rPr lang="en-GB" sz="1800" b="1" dirty="0" smtClean="0">
                          <a:solidFill>
                            <a:schemeClr val="tx1"/>
                          </a:solidFill>
                          <a:latin typeface="Calibri" pitchFamily="34" charset="0"/>
                          <a:cs typeface="Calibri" pitchFamily="34" charset="0"/>
                        </a:rPr>
                        <a:t>Analyses/ Remedy</a:t>
                      </a:r>
                      <a:endParaRPr lang="en-US" sz="1800" b="1" dirty="0">
                        <a:solidFill>
                          <a:schemeClr val="tx1"/>
                        </a:solidFill>
                        <a:latin typeface="Calibri" pitchFamily="34" charset="0"/>
                        <a:cs typeface="Calibri" pitchFamily="34" charset="0"/>
                      </a:endParaRPr>
                    </a:p>
                  </a:txBody>
                  <a:tcPr/>
                </a:tc>
              </a:tr>
              <a:tr h="370840">
                <a:tc>
                  <a:txBody>
                    <a:bodyPr/>
                    <a:lstStyle/>
                    <a:p>
                      <a:r>
                        <a:rPr lang="en-GB" sz="1600" dirty="0" smtClean="0">
                          <a:solidFill>
                            <a:schemeClr val="tx1"/>
                          </a:solidFill>
                          <a:latin typeface="Calibri" pitchFamily="34" charset="0"/>
                          <a:cs typeface="Calibri" pitchFamily="34" charset="0"/>
                        </a:rPr>
                        <a:t>I do</a:t>
                      </a:r>
                      <a:r>
                        <a:rPr lang="en-GB" sz="1600" baseline="0" dirty="0" smtClean="0">
                          <a:solidFill>
                            <a:schemeClr val="tx1"/>
                          </a:solidFill>
                          <a:latin typeface="Calibri" pitchFamily="34" charset="0"/>
                          <a:cs typeface="Calibri" pitchFamily="34" charset="0"/>
                        </a:rPr>
                        <a:t> not understand merchandising – how to lay out a shop in a logical order.</a:t>
                      </a:r>
                      <a:endParaRPr lang="en-US" sz="1600" dirty="0">
                        <a:solidFill>
                          <a:schemeClr val="tx1"/>
                        </a:solidFill>
                        <a:latin typeface="Calibri" pitchFamily="34" charset="0"/>
                        <a:cs typeface="Calibri" pitchFamily="34" charset="0"/>
                      </a:endParaRPr>
                    </a:p>
                  </a:txBody>
                  <a:tcPr/>
                </a:tc>
                <a:tc>
                  <a:txBody>
                    <a:bodyPr/>
                    <a:lstStyle/>
                    <a:p>
                      <a:r>
                        <a:rPr lang="en-GB" sz="1600" dirty="0" smtClean="0">
                          <a:solidFill>
                            <a:schemeClr val="tx1"/>
                          </a:solidFill>
                          <a:latin typeface="Calibri" pitchFamily="34" charset="0"/>
                          <a:cs typeface="Calibri" pitchFamily="34" charset="0"/>
                        </a:rPr>
                        <a:t>Customers</a:t>
                      </a:r>
                      <a:r>
                        <a:rPr lang="en-GB" sz="1600" baseline="0" dirty="0" smtClean="0">
                          <a:solidFill>
                            <a:schemeClr val="tx1"/>
                          </a:solidFill>
                          <a:latin typeface="Calibri" pitchFamily="34" charset="0"/>
                          <a:cs typeface="Calibri" pitchFamily="34" charset="0"/>
                        </a:rPr>
                        <a:t> need a tidy logical shop where everything can be found.</a:t>
                      </a:r>
                    </a:p>
                  </a:txBody>
                  <a:tcPr/>
                </a:tc>
                <a:tc>
                  <a:txBody>
                    <a:bodyPr/>
                    <a:lstStyle/>
                    <a:p>
                      <a:r>
                        <a:rPr lang="en-GB" sz="1600" dirty="0" smtClean="0">
                          <a:solidFill>
                            <a:schemeClr val="tx1"/>
                          </a:solidFill>
                          <a:latin typeface="Calibri" pitchFamily="34" charset="0"/>
                          <a:cs typeface="Calibri" pitchFamily="34" charset="0"/>
                        </a:rPr>
                        <a:t>I will ask</a:t>
                      </a:r>
                      <a:r>
                        <a:rPr lang="en-GB" sz="1600" baseline="0" dirty="0" smtClean="0">
                          <a:solidFill>
                            <a:schemeClr val="tx1"/>
                          </a:solidFill>
                          <a:latin typeface="Calibri" pitchFamily="34" charset="0"/>
                          <a:cs typeface="Calibri" pitchFamily="34" charset="0"/>
                        </a:rPr>
                        <a:t> my sister who is a retail operative at a supermarket and can offer help....</a:t>
                      </a:r>
                      <a:endParaRPr lang="en-US" sz="1600" dirty="0">
                        <a:solidFill>
                          <a:schemeClr val="tx1"/>
                        </a:solidFill>
                        <a:latin typeface="Calibri" pitchFamily="34" charset="0"/>
                        <a:cs typeface="Calibri" pitchFamily="34" charset="0"/>
                      </a:endParaRPr>
                    </a:p>
                  </a:txBody>
                  <a:tcPr/>
                </a:tc>
              </a:tr>
            </a:tbl>
          </a:graphicData>
        </a:graphic>
      </p:graphicFrame>
      <p:sp>
        <p:nvSpPr>
          <p:cNvPr id="6" name="Title 1"/>
          <p:cNvSpPr txBox="1">
            <a:spLocks/>
          </p:cNvSpPr>
          <p:nvPr/>
        </p:nvSpPr>
        <p:spPr>
          <a:xfrm>
            <a:off x="107504" y="111224"/>
            <a:ext cx="8229600" cy="509464"/>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dirty="0" smtClean="0"/>
              <a:t>P7.2 </a:t>
            </a:r>
            <a:r>
              <a:rPr lang="en-GB" dirty="0"/>
              <a:t>- Strengths and Weaknesses</a:t>
            </a:r>
          </a:p>
        </p:txBody>
      </p:sp>
    </p:spTree>
    <p:extLst>
      <p:ext uri="{BB962C8B-B14F-4D97-AF65-F5344CB8AC3E}">
        <p14:creationId xmlns:p14="http://schemas.microsoft.com/office/powerpoint/2010/main" val="15573366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764704"/>
            <a:ext cx="8821644" cy="5688632"/>
          </a:xfrm>
        </p:spPr>
        <p:txBody>
          <a:bodyPr>
            <a:noAutofit/>
          </a:bodyPr>
          <a:lstStyle/>
          <a:p>
            <a:pPr marL="0" indent="0">
              <a:buNone/>
            </a:pPr>
            <a:r>
              <a:rPr lang="en-GB" sz="1800" dirty="0" smtClean="0"/>
              <a:t>Everyone has areas that they could improve, but actually identifying these and making steps to fill these in is pro-active and shows you want to develop.</a:t>
            </a:r>
            <a:endParaRPr lang="en-US" sz="1800" dirty="0" smtClean="0"/>
          </a:p>
          <a:p>
            <a:pPr>
              <a:buNone/>
            </a:pPr>
            <a:endParaRPr lang="en-US" sz="1800" dirty="0" smtClean="0"/>
          </a:p>
          <a:p>
            <a:pPr>
              <a:buNone/>
            </a:pPr>
            <a:endParaRPr lang="en-US" sz="1800" dirty="0" smtClean="0"/>
          </a:p>
          <a:p>
            <a:pPr>
              <a:buNone/>
            </a:pPr>
            <a:endParaRPr lang="en-US" sz="1800" dirty="0" smtClean="0"/>
          </a:p>
          <a:p>
            <a:pPr>
              <a:buNone/>
            </a:pPr>
            <a:endParaRPr lang="en-US" sz="1800" dirty="0" smtClean="0"/>
          </a:p>
          <a:p>
            <a:pPr>
              <a:buNone/>
            </a:pPr>
            <a:endParaRPr lang="en-US" sz="1800" dirty="0" smtClean="0"/>
          </a:p>
          <a:p>
            <a:pPr>
              <a:buNone/>
            </a:pPr>
            <a:endParaRPr lang="en-US" sz="1800" dirty="0" smtClean="0"/>
          </a:p>
          <a:p>
            <a:pPr>
              <a:buNone/>
            </a:pPr>
            <a:endParaRPr lang="en-US" sz="1800" dirty="0" smtClean="0"/>
          </a:p>
          <a:p>
            <a:pPr>
              <a:buNone/>
            </a:pPr>
            <a:endParaRPr lang="en-US" sz="1800" dirty="0" smtClean="0"/>
          </a:p>
          <a:p>
            <a:pPr>
              <a:buNone/>
            </a:pPr>
            <a:endParaRPr lang="en-US" sz="1800" dirty="0" smtClean="0"/>
          </a:p>
          <a:p>
            <a:pPr>
              <a:buNone/>
            </a:pPr>
            <a:endParaRPr lang="en-US" sz="1800" dirty="0" smtClean="0"/>
          </a:p>
          <a:p>
            <a:pPr marL="0" indent="0">
              <a:buNone/>
            </a:pPr>
            <a:r>
              <a:rPr lang="en-GB" sz="1800" b="1" dirty="0" smtClean="0"/>
              <a:t>P8.1</a:t>
            </a:r>
            <a:r>
              <a:rPr lang="en-GB" sz="1800" b="1" dirty="0"/>
              <a:t> </a:t>
            </a:r>
            <a:r>
              <a:rPr lang="en-GB" sz="1800" b="1" dirty="0" smtClean="0"/>
              <a:t>– Task 05 – </a:t>
            </a:r>
            <a:r>
              <a:rPr lang="en-GB" sz="1800" dirty="0" smtClean="0"/>
              <a:t>Identify all of the areas you need to develop in order to manage your business effectively</a:t>
            </a:r>
          </a:p>
          <a:p>
            <a:pPr marL="0" indent="0">
              <a:buNone/>
            </a:pPr>
            <a:r>
              <a:rPr lang="en-GB" sz="1800" dirty="0" smtClean="0"/>
              <a:t>REMBEMBER these could be skills shortages or weaknesses relevant to your business venture. Character </a:t>
            </a:r>
            <a:r>
              <a:rPr lang="en-GB" sz="1800" dirty="0"/>
              <a:t>Witness Statement based on the weaknesses </a:t>
            </a:r>
            <a:r>
              <a:rPr lang="en-GB" sz="1800" dirty="0" smtClean="0"/>
              <a:t>identified.</a:t>
            </a:r>
          </a:p>
        </p:txBody>
      </p:sp>
      <p:graphicFrame>
        <p:nvGraphicFramePr>
          <p:cNvPr id="5" name="Table 4"/>
          <p:cNvGraphicFramePr>
            <a:graphicFrameLocks noGrp="1"/>
          </p:cNvGraphicFramePr>
          <p:nvPr>
            <p:extLst>
              <p:ext uri="{D42A27DB-BD31-4B8C-83A1-F6EECF244321}">
                <p14:modId xmlns:p14="http://schemas.microsoft.com/office/powerpoint/2010/main" val="1413101467"/>
              </p:ext>
            </p:extLst>
          </p:nvPr>
        </p:nvGraphicFramePr>
        <p:xfrm>
          <a:off x="285718" y="1484784"/>
          <a:ext cx="8501124" cy="3383280"/>
        </p:xfrm>
        <a:graphic>
          <a:graphicData uri="http://schemas.openxmlformats.org/drawingml/2006/table">
            <a:tbl>
              <a:tblPr firstRow="1" bandRow="1">
                <a:tableStyleId>{5C22544A-7EE6-4342-B048-85BDC9FD1C3A}</a:tableStyleId>
              </a:tblPr>
              <a:tblGrid>
                <a:gridCol w="1416854"/>
                <a:gridCol w="1416854"/>
                <a:gridCol w="1952638"/>
                <a:gridCol w="881070"/>
                <a:gridCol w="1416854"/>
                <a:gridCol w="1416854"/>
              </a:tblGrid>
              <a:tr h="142876">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US" sz="1400" i="0" dirty="0" smtClean="0">
                          <a:solidFill>
                            <a:schemeClr val="tx1"/>
                          </a:solidFill>
                          <a:latin typeface="Calibri" pitchFamily="34" charset="0"/>
                          <a:cs typeface="Calibri" pitchFamily="34" charset="0"/>
                        </a:rPr>
                        <a:t>Identify Skills Gap/Shortages</a:t>
                      </a:r>
                    </a:p>
                  </a:txBody>
                  <a:tcPr anchor="ct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US" sz="1400" i="0" dirty="0" smtClean="0">
                          <a:solidFill>
                            <a:schemeClr val="tx1"/>
                          </a:solidFill>
                          <a:latin typeface="Calibri" pitchFamily="34" charset="0"/>
                          <a:cs typeface="Calibri" pitchFamily="34" charset="0"/>
                        </a:rPr>
                        <a:t>Locate Professional Help</a:t>
                      </a:r>
                    </a:p>
                  </a:txBody>
                  <a:tcPr anchor="ctr"/>
                </a:tc>
                <a:tc>
                  <a:txBody>
                    <a:bodyPr/>
                    <a:lstStyle/>
                    <a:p>
                      <a:pPr algn="ctr"/>
                      <a:r>
                        <a:rPr lang="en-US" sz="1400" i="0" dirty="0" smtClean="0">
                          <a:solidFill>
                            <a:schemeClr val="tx1"/>
                          </a:solidFill>
                          <a:latin typeface="Calibri" pitchFamily="34" charset="0"/>
                          <a:cs typeface="Calibri" pitchFamily="34" charset="0"/>
                        </a:rPr>
                        <a:t>Accessibility</a:t>
                      </a:r>
                    </a:p>
                    <a:p>
                      <a:pPr algn="ctr"/>
                      <a:r>
                        <a:rPr lang="en-US" sz="1400" i="0" dirty="0" smtClean="0">
                          <a:solidFill>
                            <a:schemeClr val="tx1"/>
                          </a:solidFill>
                          <a:latin typeface="Calibri" pitchFamily="34" charset="0"/>
                          <a:cs typeface="Calibri" pitchFamily="34" charset="0"/>
                        </a:rPr>
                        <a:t>(How To Perform</a:t>
                      </a:r>
                      <a:r>
                        <a:rPr lang="en-US" sz="1400" i="0" baseline="0" dirty="0" smtClean="0">
                          <a:solidFill>
                            <a:schemeClr val="tx1"/>
                          </a:solidFill>
                          <a:latin typeface="Calibri" pitchFamily="34" charset="0"/>
                          <a:cs typeface="Calibri" pitchFamily="34" charset="0"/>
                        </a:rPr>
                        <a:t> This)</a:t>
                      </a:r>
                      <a:endParaRPr lang="en-GB" sz="1400" i="0" dirty="0">
                        <a:solidFill>
                          <a:schemeClr val="tx1"/>
                        </a:solidFill>
                        <a:latin typeface="Calibri" pitchFamily="34" charset="0"/>
                        <a:cs typeface="Calibri" pitchFamily="34" charset="0"/>
                      </a:endParaRPr>
                    </a:p>
                  </a:txBody>
                  <a:tcPr anchor="ctr"/>
                </a:tc>
                <a:tc>
                  <a:txBody>
                    <a:bodyPr/>
                    <a:lstStyle/>
                    <a:p>
                      <a:pPr algn="ctr"/>
                      <a:r>
                        <a:rPr lang="en-US" sz="1400" i="0" dirty="0" smtClean="0">
                          <a:solidFill>
                            <a:schemeClr val="tx1"/>
                          </a:solidFill>
                          <a:latin typeface="Calibri" pitchFamily="34" charset="0"/>
                          <a:cs typeface="Calibri" pitchFamily="34" charset="0"/>
                        </a:rPr>
                        <a:t>Planning</a:t>
                      </a:r>
                    </a:p>
                    <a:p>
                      <a:pPr algn="ctr"/>
                      <a:r>
                        <a:rPr lang="en-US" sz="1400" i="0" dirty="0" smtClean="0">
                          <a:solidFill>
                            <a:schemeClr val="tx1"/>
                          </a:solidFill>
                          <a:latin typeface="Calibri" pitchFamily="34" charset="0"/>
                          <a:cs typeface="Calibri" pitchFamily="34" charset="0"/>
                        </a:rPr>
                        <a:t>(When)</a:t>
                      </a:r>
                      <a:endParaRPr lang="en-GB" sz="1400" i="0" dirty="0">
                        <a:solidFill>
                          <a:schemeClr val="tx1"/>
                        </a:solidFill>
                        <a:latin typeface="Calibri" pitchFamily="34" charset="0"/>
                        <a:cs typeface="Calibri" pitchFamily="34" charset="0"/>
                      </a:endParaRPr>
                    </a:p>
                  </a:txBody>
                  <a:tcPr anchor="ct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US" sz="1400" i="0" dirty="0" smtClean="0">
                          <a:solidFill>
                            <a:schemeClr val="tx1"/>
                          </a:solidFill>
                          <a:latin typeface="Calibri" pitchFamily="34" charset="0"/>
                          <a:cs typeface="Calibri" pitchFamily="34" charset="0"/>
                        </a:rPr>
                        <a:t>Cost Implications</a:t>
                      </a:r>
                      <a:endParaRPr lang="en-GB" sz="1400" i="0" dirty="0">
                        <a:solidFill>
                          <a:schemeClr val="tx1"/>
                        </a:solidFill>
                        <a:latin typeface="Calibri" pitchFamily="34" charset="0"/>
                        <a:cs typeface="Calibri" pitchFamily="34" charset="0"/>
                      </a:endParaRPr>
                    </a:p>
                  </a:txBody>
                  <a:tcPr anchor="ctr"/>
                </a:tc>
                <a:tc>
                  <a:txBody>
                    <a:bodyPr/>
                    <a:lstStyle/>
                    <a:p>
                      <a:pPr algn="ctr"/>
                      <a:r>
                        <a:rPr lang="en-US" sz="1400" i="0" dirty="0" smtClean="0">
                          <a:solidFill>
                            <a:schemeClr val="tx1"/>
                          </a:solidFill>
                          <a:latin typeface="Calibri" pitchFamily="34" charset="0"/>
                          <a:cs typeface="Calibri" pitchFamily="34" charset="0"/>
                        </a:rPr>
                        <a:t>Timescale</a:t>
                      </a:r>
                      <a:endParaRPr lang="en-GB" sz="1400" i="0" dirty="0">
                        <a:solidFill>
                          <a:schemeClr val="tx1"/>
                        </a:solidFill>
                        <a:latin typeface="Calibri" pitchFamily="34" charset="0"/>
                        <a:cs typeface="Calibri" pitchFamily="34" charset="0"/>
                      </a:endParaRPr>
                    </a:p>
                  </a:txBody>
                  <a:tcPr anchor="ctr"/>
                </a:tc>
              </a:tr>
              <a:tr h="370840">
                <a:tc>
                  <a:txBody>
                    <a:bodyPr/>
                    <a:lstStyle/>
                    <a:p>
                      <a:r>
                        <a:rPr lang="en-GB" sz="1200" i="0" dirty="0" smtClean="0">
                          <a:solidFill>
                            <a:schemeClr val="tx1"/>
                          </a:solidFill>
                          <a:latin typeface="Calibri" pitchFamily="34" charset="0"/>
                          <a:cs typeface="Calibri" pitchFamily="34" charset="0"/>
                        </a:rPr>
                        <a:t>Data protection</a:t>
                      </a:r>
                      <a:r>
                        <a:rPr lang="en-GB" sz="1200" i="0" baseline="0" dirty="0" smtClean="0">
                          <a:solidFill>
                            <a:schemeClr val="tx1"/>
                          </a:solidFill>
                          <a:latin typeface="Calibri" pitchFamily="34" charset="0"/>
                          <a:cs typeface="Calibri" pitchFamily="34" charset="0"/>
                        </a:rPr>
                        <a:t> knowledge and implications</a:t>
                      </a:r>
                      <a:endParaRPr lang="en-GB" sz="1200" i="0" dirty="0">
                        <a:solidFill>
                          <a:schemeClr val="tx1"/>
                        </a:solidFill>
                        <a:latin typeface="Calibri" pitchFamily="34" charset="0"/>
                        <a:cs typeface="Calibri" pitchFamily="34" charset="0"/>
                      </a:endParaRPr>
                    </a:p>
                  </a:txBody>
                  <a:tcPr/>
                </a:tc>
                <a:tc>
                  <a:txBody>
                    <a:bodyPr/>
                    <a:lstStyle/>
                    <a:p>
                      <a:r>
                        <a:rPr lang="en-GB" sz="1200" i="0" dirty="0" smtClean="0">
                          <a:solidFill>
                            <a:schemeClr val="tx1"/>
                          </a:solidFill>
                          <a:latin typeface="Calibri" pitchFamily="34" charset="0"/>
                          <a:cs typeface="Calibri" pitchFamily="34" charset="0"/>
                        </a:rPr>
                        <a:t>Data protection registrar website can offer assistance for research.</a:t>
                      </a:r>
                    </a:p>
                    <a:p>
                      <a:endParaRPr lang="en-GB" sz="1200" i="0" dirty="0" smtClean="0">
                        <a:solidFill>
                          <a:schemeClr val="tx1"/>
                        </a:solidFill>
                        <a:latin typeface="Calibri" pitchFamily="34" charset="0"/>
                        <a:cs typeface="Calibri" pitchFamily="34" charset="0"/>
                      </a:endParaRPr>
                    </a:p>
                    <a:p>
                      <a:r>
                        <a:rPr lang="en-GB" sz="1200" i="0" dirty="0" smtClean="0">
                          <a:solidFill>
                            <a:schemeClr val="tx1"/>
                          </a:solidFill>
                          <a:latin typeface="Calibri" pitchFamily="34" charset="0"/>
                          <a:cs typeface="Calibri" pitchFamily="34" charset="0"/>
                        </a:rPr>
                        <a:t>Data protection act book – DPA </a:t>
                      </a:r>
                    </a:p>
                    <a:p>
                      <a:endParaRPr lang="en-GB" sz="1200" i="0" dirty="0" smtClean="0">
                        <a:solidFill>
                          <a:schemeClr val="tx1"/>
                        </a:solidFill>
                        <a:latin typeface="Calibri" pitchFamily="34" charset="0"/>
                        <a:cs typeface="Calibri" pitchFamily="34" charset="0"/>
                      </a:endParaRPr>
                    </a:p>
                    <a:p>
                      <a:r>
                        <a:rPr lang="en-GB" sz="1200" i="0" dirty="0" smtClean="0">
                          <a:solidFill>
                            <a:schemeClr val="tx1"/>
                          </a:solidFill>
                          <a:latin typeface="Calibri" pitchFamily="34" charset="0"/>
                          <a:cs typeface="Calibri" pitchFamily="34" charset="0"/>
                        </a:rPr>
                        <a:t>Data protection act course</a:t>
                      </a:r>
                      <a:endParaRPr lang="en-GB" sz="1200" i="0" dirty="0">
                        <a:solidFill>
                          <a:schemeClr val="tx1"/>
                        </a:solidFill>
                        <a:latin typeface="Calibri" pitchFamily="34" charset="0"/>
                        <a:cs typeface="Calibri" pitchFamily="34" charset="0"/>
                      </a:endParaRPr>
                    </a:p>
                  </a:txBody>
                  <a:tcPr/>
                </a:tc>
                <a:tc>
                  <a:txBody>
                    <a:bodyPr/>
                    <a:lstStyle/>
                    <a:p>
                      <a:r>
                        <a:rPr lang="en-GB" sz="1200" i="0" dirty="0" smtClean="0">
                          <a:solidFill>
                            <a:schemeClr val="tx1"/>
                          </a:solidFill>
                          <a:latin typeface="Calibri" pitchFamily="34" charset="0"/>
                          <a:cs typeface="Calibri" pitchFamily="34" charset="0"/>
                        </a:rPr>
                        <a:t>Online – research</a:t>
                      </a:r>
                      <a:r>
                        <a:rPr lang="en-GB" sz="1200" i="0" baseline="0" dirty="0" smtClean="0">
                          <a:solidFill>
                            <a:schemeClr val="tx1"/>
                          </a:solidFill>
                          <a:latin typeface="Calibri" pitchFamily="34" charset="0"/>
                          <a:cs typeface="Calibri" pitchFamily="34" charset="0"/>
                        </a:rPr>
                        <a:t> in the evenings.</a:t>
                      </a:r>
                      <a:endParaRPr lang="en-GB" sz="1200" i="0" dirty="0" smtClean="0">
                        <a:solidFill>
                          <a:schemeClr val="tx1"/>
                        </a:solidFill>
                        <a:latin typeface="Calibri" pitchFamily="34" charset="0"/>
                        <a:cs typeface="Calibri" pitchFamily="34" charset="0"/>
                      </a:endParaRPr>
                    </a:p>
                    <a:p>
                      <a:endParaRPr lang="en-GB" sz="1200" i="0" dirty="0" smtClean="0">
                        <a:solidFill>
                          <a:schemeClr val="tx1"/>
                        </a:solidFill>
                        <a:latin typeface="Calibri" pitchFamily="34" charset="0"/>
                        <a:cs typeface="Calibri" pitchFamily="34" charset="0"/>
                      </a:endParaRPr>
                    </a:p>
                    <a:p>
                      <a:endParaRPr lang="en-GB" sz="1200" i="0" dirty="0" smtClean="0">
                        <a:solidFill>
                          <a:schemeClr val="tx1"/>
                        </a:solidFill>
                        <a:latin typeface="Calibri" pitchFamily="34" charset="0"/>
                        <a:cs typeface="Calibri" pitchFamily="34" charset="0"/>
                      </a:endParaRPr>
                    </a:p>
                    <a:p>
                      <a:endParaRPr lang="en-GB" sz="1200" i="0" dirty="0" smtClean="0">
                        <a:solidFill>
                          <a:schemeClr val="tx1"/>
                        </a:solidFill>
                        <a:latin typeface="Calibri" pitchFamily="34" charset="0"/>
                        <a:cs typeface="Calibri" pitchFamily="34" charset="0"/>
                      </a:endParaRPr>
                    </a:p>
                    <a:p>
                      <a:r>
                        <a:rPr lang="en-GB" sz="1200" i="0" dirty="0" smtClean="0">
                          <a:solidFill>
                            <a:schemeClr val="tx1"/>
                          </a:solidFill>
                          <a:latin typeface="Calibri" pitchFamily="34" charset="0"/>
                          <a:cs typeface="Calibri" pitchFamily="34" charset="0"/>
                        </a:rPr>
                        <a:t>Amazon.co.uk</a:t>
                      </a:r>
                    </a:p>
                    <a:p>
                      <a:endParaRPr lang="en-GB" sz="1200" i="0" dirty="0" smtClean="0">
                        <a:solidFill>
                          <a:schemeClr val="tx1"/>
                        </a:solidFill>
                        <a:latin typeface="Calibri" pitchFamily="34" charset="0"/>
                        <a:cs typeface="Calibri" pitchFamily="34" charset="0"/>
                      </a:endParaRPr>
                    </a:p>
                    <a:p>
                      <a:endParaRPr lang="en-GB" sz="1200" i="0" dirty="0" smtClean="0">
                        <a:solidFill>
                          <a:schemeClr val="tx1"/>
                        </a:solidFill>
                        <a:latin typeface="Calibri" pitchFamily="34" charset="0"/>
                        <a:cs typeface="Calibri" pitchFamily="34" charset="0"/>
                      </a:endParaRPr>
                    </a:p>
                    <a:p>
                      <a:r>
                        <a:rPr lang="en-GB" sz="1200" i="0" dirty="0" smtClean="0">
                          <a:solidFill>
                            <a:schemeClr val="tx1"/>
                          </a:solidFill>
                          <a:latin typeface="Calibri" pitchFamily="34" charset="0"/>
                          <a:cs typeface="Calibri" pitchFamily="34" charset="0"/>
                        </a:rPr>
                        <a:t>Travel to</a:t>
                      </a:r>
                      <a:r>
                        <a:rPr lang="en-GB" sz="1200" i="0" baseline="0" dirty="0" smtClean="0">
                          <a:solidFill>
                            <a:schemeClr val="tx1"/>
                          </a:solidFill>
                          <a:latin typeface="Calibri" pitchFamily="34" charset="0"/>
                          <a:cs typeface="Calibri" pitchFamily="34" charset="0"/>
                        </a:rPr>
                        <a:t> Northampton small business trust.</a:t>
                      </a:r>
                    </a:p>
                    <a:p>
                      <a:r>
                        <a:rPr lang="en-GB" sz="1200" i="0" baseline="0" dirty="0" smtClean="0">
                          <a:solidFill>
                            <a:schemeClr val="tx1"/>
                          </a:solidFill>
                          <a:latin typeface="Calibri" pitchFamily="34" charset="0"/>
                          <a:cs typeface="Calibri" pitchFamily="34" charset="0"/>
                        </a:rPr>
                        <a:t>31 Flowerpot Lane</a:t>
                      </a:r>
                    </a:p>
                    <a:p>
                      <a:r>
                        <a:rPr lang="en-GB" sz="1200" i="0" baseline="0" dirty="0" smtClean="0">
                          <a:solidFill>
                            <a:schemeClr val="tx1"/>
                          </a:solidFill>
                          <a:latin typeface="Calibri" pitchFamily="34" charset="0"/>
                          <a:cs typeface="Calibri" pitchFamily="34" charset="0"/>
                        </a:rPr>
                        <a:t>Northampton</a:t>
                      </a:r>
                    </a:p>
                    <a:p>
                      <a:r>
                        <a:rPr lang="en-GB" sz="1200" i="0" baseline="0" dirty="0" smtClean="0">
                          <a:solidFill>
                            <a:schemeClr val="tx1"/>
                          </a:solidFill>
                          <a:latin typeface="Calibri" pitchFamily="34" charset="0"/>
                          <a:cs typeface="Calibri" pitchFamily="34" charset="0"/>
                        </a:rPr>
                        <a:t>Northants</a:t>
                      </a:r>
                    </a:p>
                    <a:p>
                      <a:r>
                        <a:rPr lang="en-GB" sz="1200" i="0" baseline="0" dirty="0" smtClean="0">
                          <a:solidFill>
                            <a:schemeClr val="tx1"/>
                          </a:solidFill>
                          <a:latin typeface="Calibri" pitchFamily="34" charset="0"/>
                          <a:cs typeface="Calibri" pitchFamily="34" charset="0"/>
                        </a:rPr>
                        <a:t>NN12 1NJ</a:t>
                      </a:r>
                      <a:endParaRPr lang="en-GB" sz="1200" i="0" dirty="0">
                        <a:solidFill>
                          <a:schemeClr val="tx1"/>
                        </a:solidFill>
                        <a:latin typeface="Calibri" pitchFamily="34" charset="0"/>
                        <a:cs typeface="Calibri" pitchFamily="34" charset="0"/>
                      </a:endParaRPr>
                    </a:p>
                  </a:txBody>
                  <a:tcPr/>
                </a:tc>
                <a:tc>
                  <a:txBody>
                    <a:bodyPr/>
                    <a:lstStyle/>
                    <a:p>
                      <a:r>
                        <a:rPr lang="en-GB" sz="1200" i="0" dirty="0" smtClean="0">
                          <a:solidFill>
                            <a:schemeClr val="tx1"/>
                          </a:solidFill>
                          <a:latin typeface="Calibri" pitchFamily="34" charset="0"/>
                          <a:cs typeface="Calibri" pitchFamily="34" charset="0"/>
                        </a:rPr>
                        <a:t>1/9/2009</a:t>
                      </a:r>
                    </a:p>
                    <a:p>
                      <a:endParaRPr lang="en-GB" sz="1200" i="0" dirty="0" smtClean="0">
                        <a:solidFill>
                          <a:schemeClr val="tx1"/>
                        </a:solidFill>
                        <a:latin typeface="Calibri" pitchFamily="34" charset="0"/>
                        <a:cs typeface="Calibri" pitchFamily="34" charset="0"/>
                      </a:endParaRPr>
                    </a:p>
                    <a:p>
                      <a:endParaRPr lang="en-GB" sz="1200" i="0" dirty="0" smtClean="0">
                        <a:solidFill>
                          <a:schemeClr val="tx1"/>
                        </a:solidFill>
                        <a:latin typeface="Calibri" pitchFamily="34" charset="0"/>
                        <a:cs typeface="Calibri" pitchFamily="34" charset="0"/>
                      </a:endParaRPr>
                    </a:p>
                    <a:p>
                      <a:endParaRPr lang="en-GB" sz="1200" i="0" dirty="0" smtClean="0">
                        <a:solidFill>
                          <a:schemeClr val="tx1"/>
                        </a:solidFill>
                        <a:latin typeface="Calibri" pitchFamily="34" charset="0"/>
                        <a:cs typeface="Calibri" pitchFamily="34" charset="0"/>
                      </a:endParaRPr>
                    </a:p>
                    <a:p>
                      <a:endParaRPr lang="en-GB" sz="1200" i="0" dirty="0" smtClean="0">
                        <a:solidFill>
                          <a:schemeClr val="tx1"/>
                        </a:solidFill>
                        <a:latin typeface="Calibri" pitchFamily="34" charset="0"/>
                        <a:cs typeface="Calibri" pitchFamily="34" charset="0"/>
                      </a:endParaRPr>
                    </a:p>
                    <a:p>
                      <a:r>
                        <a:rPr lang="en-GB" sz="1200" i="0" dirty="0" smtClean="0">
                          <a:solidFill>
                            <a:schemeClr val="tx1"/>
                          </a:solidFill>
                          <a:latin typeface="Calibri" pitchFamily="34" charset="0"/>
                          <a:cs typeface="Calibri" pitchFamily="34" charset="0"/>
                        </a:rPr>
                        <a:t>Ordered 15/8/2009 </a:t>
                      </a:r>
                    </a:p>
                    <a:p>
                      <a:endParaRPr lang="en-GB" sz="1200" i="0" dirty="0" smtClean="0">
                        <a:solidFill>
                          <a:schemeClr val="tx1"/>
                        </a:solidFill>
                        <a:latin typeface="Calibri" pitchFamily="34" charset="0"/>
                        <a:cs typeface="Calibri" pitchFamily="34" charset="0"/>
                      </a:endParaRPr>
                    </a:p>
                    <a:p>
                      <a:r>
                        <a:rPr lang="en-GB" sz="1200" i="0" dirty="0" smtClean="0">
                          <a:solidFill>
                            <a:schemeClr val="tx1"/>
                          </a:solidFill>
                          <a:latin typeface="Calibri" pitchFamily="34" charset="0"/>
                          <a:cs typeface="Calibri" pitchFamily="34" charset="0"/>
                        </a:rPr>
                        <a:t>to be read 20/8/2009</a:t>
                      </a:r>
                      <a:endParaRPr lang="en-GB" sz="1200" i="0" dirty="0">
                        <a:solidFill>
                          <a:schemeClr val="tx1"/>
                        </a:solidFill>
                        <a:latin typeface="Calibri" pitchFamily="34" charset="0"/>
                        <a:cs typeface="Calibri" pitchFamily="34" charset="0"/>
                      </a:endParaRPr>
                    </a:p>
                  </a:txBody>
                  <a:tcPr/>
                </a:tc>
                <a:tc>
                  <a:txBody>
                    <a:bodyPr/>
                    <a:lstStyle/>
                    <a:p>
                      <a:r>
                        <a:rPr lang="en-GB" sz="1200" i="0" dirty="0" smtClean="0">
                          <a:solidFill>
                            <a:schemeClr val="tx1"/>
                          </a:solidFill>
                          <a:latin typeface="Calibri" pitchFamily="34" charset="0"/>
                          <a:cs typeface="Calibri" pitchFamily="34" charset="0"/>
                        </a:rPr>
                        <a:t>Free</a:t>
                      </a:r>
                    </a:p>
                    <a:p>
                      <a:endParaRPr lang="en-GB" sz="1200" i="0" dirty="0" smtClean="0">
                        <a:solidFill>
                          <a:schemeClr val="tx1"/>
                        </a:solidFill>
                        <a:latin typeface="Calibri" pitchFamily="34" charset="0"/>
                        <a:cs typeface="Calibri" pitchFamily="34" charset="0"/>
                      </a:endParaRPr>
                    </a:p>
                    <a:p>
                      <a:endParaRPr lang="en-GB" sz="1200" i="0" dirty="0" smtClean="0">
                        <a:solidFill>
                          <a:schemeClr val="tx1"/>
                        </a:solidFill>
                        <a:latin typeface="Calibri" pitchFamily="34" charset="0"/>
                        <a:cs typeface="Calibri" pitchFamily="34" charset="0"/>
                      </a:endParaRPr>
                    </a:p>
                    <a:p>
                      <a:endParaRPr lang="en-GB" sz="1200" i="0" dirty="0" smtClean="0">
                        <a:solidFill>
                          <a:schemeClr val="tx1"/>
                        </a:solidFill>
                        <a:latin typeface="Calibri" pitchFamily="34" charset="0"/>
                        <a:cs typeface="Calibri" pitchFamily="34" charset="0"/>
                      </a:endParaRPr>
                    </a:p>
                    <a:p>
                      <a:endParaRPr lang="en-GB" sz="1200" i="0" dirty="0" smtClean="0">
                        <a:solidFill>
                          <a:schemeClr val="tx1"/>
                        </a:solidFill>
                        <a:latin typeface="Calibri" pitchFamily="34" charset="0"/>
                        <a:cs typeface="Calibri" pitchFamily="34" charset="0"/>
                      </a:endParaRPr>
                    </a:p>
                    <a:p>
                      <a:r>
                        <a:rPr lang="en-GB" sz="1200" i="0" dirty="0" smtClean="0">
                          <a:solidFill>
                            <a:schemeClr val="tx1"/>
                          </a:solidFill>
                          <a:latin typeface="Calibri" pitchFamily="34" charset="0"/>
                          <a:cs typeface="Calibri" pitchFamily="34" charset="0"/>
                        </a:rPr>
                        <a:t>£12.99</a:t>
                      </a:r>
                    </a:p>
                    <a:p>
                      <a:endParaRPr lang="en-GB" sz="1200" i="0" dirty="0" smtClean="0">
                        <a:solidFill>
                          <a:schemeClr val="tx1"/>
                        </a:solidFill>
                        <a:latin typeface="Calibri" pitchFamily="34" charset="0"/>
                        <a:cs typeface="Calibri" pitchFamily="34" charset="0"/>
                      </a:endParaRPr>
                    </a:p>
                    <a:p>
                      <a:endParaRPr lang="en-GB" sz="1200" i="0" dirty="0" smtClean="0">
                        <a:solidFill>
                          <a:schemeClr val="tx1"/>
                        </a:solidFill>
                        <a:latin typeface="Calibri" pitchFamily="34" charset="0"/>
                        <a:cs typeface="Calibri" pitchFamily="34" charset="0"/>
                      </a:endParaRPr>
                    </a:p>
                    <a:p>
                      <a:r>
                        <a:rPr lang="en-GB" sz="1200" i="0" dirty="0" smtClean="0">
                          <a:solidFill>
                            <a:schemeClr val="tx1"/>
                          </a:solidFill>
                          <a:latin typeface="Calibri" pitchFamily="34" charset="0"/>
                          <a:cs typeface="Calibri" pitchFamily="34" charset="0"/>
                        </a:rPr>
                        <a:t>£120.00</a:t>
                      </a:r>
                      <a:endParaRPr lang="en-GB" sz="1200" i="0" dirty="0">
                        <a:solidFill>
                          <a:schemeClr val="tx1"/>
                        </a:solidFill>
                        <a:latin typeface="Calibri" pitchFamily="34" charset="0"/>
                        <a:cs typeface="Calibri" pitchFamily="34" charset="0"/>
                      </a:endParaRPr>
                    </a:p>
                  </a:txBody>
                  <a:tcPr/>
                </a:tc>
                <a:tc>
                  <a:txBody>
                    <a:bodyPr/>
                    <a:lstStyle/>
                    <a:p>
                      <a:r>
                        <a:rPr lang="en-GB" sz="1200" i="0" dirty="0" smtClean="0">
                          <a:solidFill>
                            <a:schemeClr val="tx1"/>
                          </a:solidFill>
                          <a:latin typeface="Calibri" pitchFamily="34" charset="0"/>
                          <a:cs typeface="Calibri" pitchFamily="34" charset="0"/>
                        </a:rPr>
                        <a:t>1 week</a:t>
                      </a:r>
                    </a:p>
                    <a:p>
                      <a:endParaRPr lang="en-GB" sz="1200" i="0" dirty="0" smtClean="0">
                        <a:solidFill>
                          <a:schemeClr val="tx1"/>
                        </a:solidFill>
                        <a:latin typeface="Calibri" pitchFamily="34" charset="0"/>
                        <a:cs typeface="Calibri" pitchFamily="34" charset="0"/>
                      </a:endParaRPr>
                    </a:p>
                    <a:p>
                      <a:endParaRPr lang="en-GB" sz="1200" i="0" dirty="0" smtClean="0">
                        <a:solidFill>
                          <a:schemeClr val="tx1"/>
                        </a:solidFill>
                        <a:latin typeface="Calibri" pitchFamily="34" charset="0"/>
                        <a:cs typeface="Calibri" pitchFamily="34" charset="0"/>
                      </a:endParaRPr>
                    </a:p>
                    <a:p>
                      <a:endParaRPr lang="en-GB" sz="1200" i="0" dirty="0" smtClean="0">
                        <a:solidFill>
                          <a:schemeClr val="tx1"/>
                        </a:solidFill>
                        <a:latin typeface="Calibri" pitchFamily="34" charset="0"/>
                        <a:cs typeface="Calibri" pitchFamily="34" charset="0"/>
                      </a:endParaRPr>
                    </a:p>
                    <a:p>
                      <a:endParaRPr lang="en-GB" sz="1200" i="0" dirty="0" smtClean="0">
                        <a:solidFill>
                          <a:schemeClr val="tx1"/>
                        </a:solidFill>
                        <a:latin typeface="Calibri" pitchFamily="34" charset="0"/>
                        <a:cs typeface="Calibri" pitchFamily="34" charset="0"/>
                      </a:endParaRPr>
                    </a:p>
                    <a:p>
                      <a:r>
                        <a:rPr lang="en-GB" sz="1200" i="0" dirty="0" smtClean="0">
                          <a:solidFill>
                            <a:schemeClr val="tx1"/>
                          </a:solidFill>
                          <a:latin typeface="Calibri" pitchFamily="34" charset="0"/>
                          <a:cs typeface="Calibri" pitchFamily="34" charset="0"/>
                        </a:rPr>
                        <a:t>1 week</a:t>
                      </a:r>
                    </a:p>
                    <a:p>
                      <a:endParaRPr lang="en-GB" sz="1200" i="0" dirty="0" smtClean="0">
                        <a:solidFill>
                          <a:schemeClr val="tx1"/>
                        </a:solidFill>
                        <a:latin typeface="Calibri" pitchFamily="34" charset="0"/>
                        <a:cs typeface="Calibri" pitchFamily="34" charset="0"/>
                      </a:endParaRPr>
                    </a:p>
                    <a:p>
                      <a:endParaRPr lang="en-GB" sz="1200" i="0" dirty="0" smtClean="0">
                        <a:solidFill>
                          <a:schemeClr val="tx1"/>
                        </a:solidFill>
                        <a:latin typeface="Calibri" pitchFamily="34" charset="0"/>
                        <a:cs typeface="Calibri" pitchFamily="34" charset="0"/>
                      </a:endParaRPr>
                    </a:p>
                    <a:p>
                      <a:r>
                        <a:rPr lang="en-GB" sz="1200" i="0" dirty="0" smtClean="0">
                          <a:solidFill>
                            <a:schemeClr val="tx1"/>
                          </a:solidFill>
                          <a:latin typeface="Calibri" pitchFamily="34" charset="0"/>
                          <a:cs typeface="Calibri" pitchFamily="34" charset="0"/>
                        </a:rPr>
                        <a:t>1 day</a:t>
                      </a:r>
                    </a:p>
                  </a:txBody>
                  <a:tcPr/>
                </a:tc>
              </a:tr>
            </a:tbl>
          </a:graphicData>
        </a:graphic>
      </p:graphicFrame>
      <p:sp>
        <p:nvSpPr>
          <p:cNvPr id="7" name="Title 1"/>
          <p:cNvSpPr txBox="1">
            <a:spLocks/>
          </p:cNvSpPr>
          <p:nvPr/>
        </p:nvSpPr>
        <p:spPr>
          <a:xfrm>
            <a:off x="107504" y="111224"/>
            <a:ext cx="8229600" cy="509464"/>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dirty="0" smtClean="0"/>
              <a:t>P8.1 – Areas For Development</a:t>
            </a:r>
            <a:endParaRPr lang="en-GB" dirty="0"/>
          </a:p>
        </p:txBody>
      </p:sp>
    </p:spTree>
    <p:extLst>
      <p:ext uri="{BB962C8B-B14F-4D97-AF65-F5344CB8AC3E}">
        <p14:creationId xmlns:p14="http://schemas.microsoft.com/office/powerpoint/2010/main" val="22233555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64704"/>
            <a:ext cx="8712968" cy="5112568"/>
          </a:xfrm>
        </p:spPr>
        <p:txBody>
          <a:bodyPr>
            <a:noAutofit/>
          </a:bodyPr>
          <a:lstStyle/>
          <a:p>
            <a:pPr marL="0" indent="0">
              <a:buNone/>
            </a:pPr>
            <a:r>
              <a:rPr lang="en-GB" sz="2600" dirty="0" smtClean="0"/>
              <a:t>When you apply for a job, normally the following documents are used to compliment the application, such as:</a:t>
            </a:r>
          </a:p>
          <a:p>
            <a:pPr marL="457200" indent="-457200"/>
            <a:r>
              <a:rPr lang="en-GB" sz="2600" dirty="0" smtClean="0"/>
              <a:t>an application form – forms that are unique to the business and position that you are applying for</a:t>
            </a:r>
          </a:p>
          <a:p>
            <a:pPr marL="457200" indent="-457200"/>
            <a:r>
              <a:rPr lang="en-GB" sz="2600" dirty="0" smtClean="0"/>
              <a:t>a CV (Curriculum Vitae) - a summary of your personal details - experience, skills, personal qualities and qualifications</a:t>
            </a:r>
          </a:p>
          <a:p>
            <a:pPr marL="457200" indent="-457200"/>
            <a:r>
              <a:rPr lang="en-GB" sz="2600" dirty="0" smtClean="0"/>
              <a:t>covering letter – additional resource used as motivation technique, the letter is an introduction attached to application to highlight key points</a:t>
            </a:r>
          </a:p>
          <a:p>
            <a:pPr marL="0" indent="0">
              <a:buNone/>
            </a:pPr>
            <a:r>
              <a:rPr lang="en-GB" sz="2600" b="1" dirty="0" smtClean="0"/>
              <a:t>P8.2</a:t>
            </a:r>
            <a:r>
              <a:rPr lang="en-GB" sz="2600" b="1" dirty="0"/>
              <a:t> </a:t>
            </a:r>
            <a:r>
              <a:rPr lang="en-GB" sz="2600" b="1" dirty="0" smtClean="0"/>
              <a:t>– Task 06</a:t>
            </a:r>
            <a:r>
              <a:rPr lang="en-GB" sz="2600" dirty="0" smtClean="0"/>
              <a:t> – Create a Curriculum Vitae (CV) that can be used by yourself to make a good impression on a prospective employer</a:t>
            </a:r>
          </a:p>
        </p:txBody>
      </p:sp>
      <p:sp>
        <p:nvSpPr>
          <p:cNvPr id="5" name="Title 1"/>
          <p:cNvSpPr txBox="1">
            <a:spLocks/>
          </p:cNvSpPr>
          <p:nvPr/>
        </p:nvSpPr>
        <p:spPr>
          <a:xfrm>
            <a:off x="107504" y="111224"/>
            <a:ext cx="8229600" cy="509464"/>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sz="4400" dirty="0" smtClean="0"/>
              <a:t>P8.2 – Curriculum Vitae</a:t>
            </a:r>
            <a:endParaRPr lang="en-GB" sz="4400" dirty="0"/>
          </a:p>
        </p:txBody>
      </p:sp>
    </p:spTree>
    <p:extLst>
      <p:ext uri="{BB962C8B-B14F-4D97-AF65-F5344CB8AC3E}">
        <p14:creationId xmlns:p14="http://schemas.microsoft.com/office/powerpoint/2010/main" val="3404223547"/>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10a1588ba575996fedb66840db4a557f52d06bf4"/>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Enderoth</Template>
  <TotalTime>8653</TotalTime>
  <Words>1406</Words>
  <Application>Microsoft Office PowerPoint</Application>
  <PresentationFormat>On-screen Show (4:3)</PresentationFormat>
  <Paragraphs>192</Paragraphs>
  <Slides>7</Slides>
  <Notes>4</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Enderoth</vt:lpstr>
      <vt:lpstr>Unit 01 - Communication and Employability Skills for IT</vt:lpstr>
      <vt:lpstr>LO4 - Assessment Criteria</vt:lpstr>
      <vt:lpstr>Assessment Criteria</vt:lpstr>
      <vt:lpstr>P7.1 – Skills and Experiences</vt:lpstr>
      <vt:lpstr>PowerPoint Presentation</vt:lpstr>
      <vt:lpstr>PowerPoint Presentation</vt:lpstr>
      <vt:lpstr>PowerPoint Presentation</vt:lpstr>
    </vt:vector>
  </TitlesOfParts>
  <Company>Brooke Weston CTC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01 - Communication and Employability Skills in IT</dc:title>
  <dc:subject>Level 3 - ICT</dc:subject>
  <dc:creator>kpa</dc:creator>
  <cp:lastModifiedBy>Stephen Rafferty</cp:lastModifiedBy>
  <cp:revision>303</cp:revision>
  <cp:lastPrinted>2013-11-14T08:02:55Z</cp:lastPrinted>
  <dcterms:created xsi:type="dcterms:W3CDTF">2008-08-20T08:55:34Z</dcterms:created>
  <dcterms:modified xsi:type="dcterms:W3CDTF">2014-08-29T10:21:45Z</dcterms:modified>
  <cp:category>Unit 05</cp:category>
</cp:coreProperties>
</file>